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90" r:id="rId2"/>
    <p:sldId id="274" r:id="rId3"/>
    <p:sldId id="275" r:id="rId4"/>
    <p:sldId id="276" r:id="rId5"/>
    <p:sldId id="264" r:id="rId6"/>
    <p:sldId id="263" r:id="rId7"/>
    <p:sldId id="265" r:id="rId8"/>
    <p:sldId id="277" r:id="rId9"/>
    <p:sldId id="272" r:id="rId10"/>
    <p:sldId id="281" r:id="rId11"/>
    <p:sldId id="282" r:id="rId12"/>
    <p:sldId id="284" r:id="rId13"/>
    <p:sldId id="268" r:id="rId14"/>
    <p:sldId id="269" r:id="rId15"/>
    <p:sldId id="291" r:id="rId16"/>
    <p:sldId id="292" r:id="rId17"/>
    <p:sldId id="285" r:id="rId18"/>
    <p:sldId id="286" r:id="rId19"/>
    <p:sldId id="267" r:id="rId20"/>
    <p:sldId id="288" r:id="rId21"/>
    <p:sldId id="287" r:id="rId22"/>
    <p:sldId id="261" r:id="rId23"/>
    <p:sldId id="256" r:id="rId24"/>
    <p:sldId id="257" r:id="rId25"/>
    <p:sldId id="271" r:id="rId26"/>
    <p:sldId id="258" r:id="rId27"/>
    <p:sldId id="262" r:id="rId28"/>
    <p:sldId id="259" r:id="rId29"/>
  </p:sldIdLst>
  <p:sldSz cx="6858000" cy="9906000" type="A4"/>
  <p:notesSz cx="6888163" cy="1002188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indows 사용자" initials="W사" lastIdx="2" clrIdx="0">
    <p:extLst>
      <p:ext uri="{19B8F6BF-5375-455C-9EA6-DF929625EA0E}">
        <p15:presenceInfo xmlns:p15="http://schemas.microsoft.com/office/powerpoint/2012/main" userId="Windows 사용자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785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1146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commentAuthors" Target="commentAuthor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05022-EFBC-40E5-A9CF-832BCBC7B6C9}" type="datetimeFigureOut">
              <a:rPr lang="ko-KR" altLang="en-US" smtClean="0"/>
              <a:t>2021-05-08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0BC1-66BC-481B-B3B7-360F8FB3E5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10571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05022-EFBC-40E5-A9CF-832BCBC7B6C9}" type="datetimeFigureOut">
              <a:rPr lang="ko-KR" altLang="en-US" smtClean="0"/>
              <a:t>2021-05-08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0BC1-66BC-481B-B3B7-360F8FB3E5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35815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05022-EFBC-40E5-A9CF-832BCBC7B6C9}" type="datetimeFigureOut">
              <a:rPr lang="ko-KR" altLang="en-US" smtClean="0"/>
              <a:t>2021-05-08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0BC1-66BC-481B-B3B7-360F8FB3E5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42158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05022-EFBC-40E5-A9CF-832BCBC7B6C9}" type="datetimeFigureOut">
              <a:rPr lang="ko-KR" altLang="en-US" smtClean="0"/>
              <a:t>2021-05-08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0BC1-66BC-481B-B3B7-360F8FB3E5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90394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05022-EFBC-40E5-A9CF-832BCBC7B6C9}" type="datetimeFigureOut">
              <a:rPr lang="ko-KR" altLang="en-US" smtClean="0"/>
              <a:t>2021-05-08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0BC1-66BC-481B-B3B7-360F8FB3E5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90037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05022-EFBC-40E5-A9CF-832BCBC7B6C9}" type="datetimeFigureOut">
              <a:rPr lang="ko-KR" altLang="en-US" smtClean="0"/>
              <a:t>2021-05-08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0BC1-66BC-481B-B3B7-360F8FB3E5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47499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05022-EFBC-40E5-A9CF-832BCBC7B6C9}" type="datetimeFigureOut">
              <a:rPr lang="ko-KR" altLang="en-US" smtClean="0"/>
              <a:t>2021-05-08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0BC1-66BC-481B-B3B7-360F8FB3E5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57451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05022-EFBC-40E5-A9CF-832BCBC7B6C9}" type="datetimeFigureOut">
              <a:rPr lang="ko-KR" altLang="en-US" smtClean="0"/>
              <a:t>2021-05-08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0BC1-66BC-481B-B3B7-360F8FB3E5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12026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05022-EFBC-40E5-A9CF-832BCBC7B6C9}" type="datetimeFigureOut">
              <a:rPr lang="ko-KR" altLang="en-US" smtClean="0"/>
              <a:t>2021-05-08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0BC1-66BC-481B-B3B7-360F8FB3E5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79748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05022-EFBC-40E5-A9CF-832BCBC7B6C9}" type="datetimeFigureOut">
              <a:rPr lang="ko-KR" altLang="en-US" smtClean="0"/>
              <a:t>2021-05-08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0BC1-66BC-481B-B3B7-360F8FB3E5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27759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05022-EFBC-40E5-A9CF-832BCBC7B6C9}" type="datetimeFigureOut">
              <a:rPr lang="ko-KR" altLang="en-US" smtClean="0"/>
              <a:t>2021-05-08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0BC1-66BC-481B-B3B7-360F8FB3E5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85432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805022-EFBC-40E5-A9CF-832BCBC7B6C9}" type="datetimeFigureOut">
              <a:rPr lang="ko-KR" altLang="en-US" smtClean="0"/>
              <a:t>2021-05-08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E0BC1-66BC-481B-B3B7-360F8FB3E5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81743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://appinventor.mit.edu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42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mtinet/AICar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jpeg"/><Relationship Id="rId13" Type="http://schemas.openxmlformats.org/officeDocument/2006/relationships/image" Target="../media/image64.jpeg"/><Relationship Id="rId18" Type="http://schemas.openxmlformats.org/officeDocument/2006/relationships/image" Target="../media/image69.jpeg"/><Relationship Id="rId3" Type="http://schemas.openxmlformats.org/officeDocument/2006/relationships/image" Target="../media/image54.jpeg"/><Relationship Id="rId21" Type="http://schemas.openxmlformats.org/officeDocument/2006/relationships/image" Target="../media/image72.jpeg"/><Relationship Id="rId7" Type="http://schemas.openxmlformats.org/officeDocument/2006/relationships/image" Target="../media/image58.jpeg"/><Relationship Id="rId12" Type="http://schemas.openxmlformats.org/officeDocument/2006/relationships/image" Target="../media/image63.jpeg"/><Relationship Id="rId17" Type="http://schemas.openxmlformats.org/officeDocument/2006/relationships/image" Target="../media/image68.jpeg"/><Relationship Id="rId25" Type="http://schemas.openxmlformats.org/officeDocument/2006/relationships/image" Target="../media/image76.png"/><Relationship Id="rId2" Type="http://schemas.openxmlformats.org/officeDocument/2006/relationships/image" Target="../media/image53.jpeg"/><Relationship Id="rId16" Type="http://schemas.openxmlformats.org/officeDocument/2006/relationships/image" Target="../media/image67.jpeg"/><Relationship Id="rId20" Type="http://schemas.openxmlformats.org/officeDocument/2006/relationships/image" Target="../media/image7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jpeg"/><Relationship Id="rId11" Type="http://schemas.openxmlformats.org/officeDocument/2006/relationships/image" Target="../media/image62.jpeg"/><Relationship Id="rId24" Type="http://schemas.openxmlformats.org/officeDocument/2006/relationships/image" Target="../media/image75.jpeg"/><Relationship Id="rId5" Type="http://schemas.openxmlformats.org/officeDocument/2006/relationships/image" Target="../media/image56.jpeg"/><Relationship Id="rId15" Type="http://schemas.openxmlformats.org/officeDocument/2006/relationships/image" Target="../media/image66.jpeg"/><Relationship Id="rId23" Type="http://schemas.openxmlformats.org/officeDocument/2006/relationships/image" Target="../media/image74.png"/><Relationship Id="rId10" Type="http://schemas.openxmlformats.org/officeDocument/2006/relationships/image" Target="../media/image61.jpeg"/><Relationship Id="rId19" Type="http://schemas.openxmlformats.org/officeDocument/2006/relationships/image" Target="../media/image70.jpeg"/><Relationship Id="rId4" Type="http://schemas.openxmlformats.org/officeDocument/2006/relationships/image" Target="../media/image55.jpeg"/><Relationship Id="rId9" Type="http://schemas.openxmlformats.org/officeDocument/2006/relationships/image" Target="../media/image60.jpeg"/><Relationship Id="rId14" Type="http://schemas.openxmlformats.org/officeDocument/2006/relationships/image" Target="../media/image65.jpeg"/><Relationship Id="rId22" Type="http://schemas.openxmlformats.org/officeDocument/2006/relationships/image" Target="../media/image73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mit-cml.github.io/extensions" TargetMode="External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://appinventor.mit.edu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86.png"/><Relationship Id="rId7" Type="http://schemas.openxmlformats.org/officeDocument/2006/relationships/image" Target="../media/image38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8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379992" y="5257435"/>
            <a:ext cx="5695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고양덕양 B" pitchFamily="2" charset="-127"/>
                <a:ea typeface="고양덕양 B" pitchFamily="2" charset="-127"/>
              </a:rPr>
              <a:t>② </a:t>
            </a:r>
            <a:r>
              <a:rPr lang="ko-KR" altLang="en-US" dirty="0" smtClean="0"/>
              <a:t>컨트롤러 </a:t>
            </a:r>
            <a:r>
              <a:rPr lang="ko-KR" altLang="en-US" dirty="0" smtClean="0"/>
              <a:t>기판의 </a:t>
            </a:r>
            <a:r>
              <a:rPr lang="ko-KR" altLang="en-US" dirty="0" err="1" smtClean="0"/>
              <a:t>핀헤더에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아두이노</a:t>
            </a:r>
            <a:r>
              <a:rPr lang="ko-KR" altLang="en-US" dirty="0" smtClean="0"/>
              <a:t> 메가 연결하기 </a:t>
            </a:r>
            <a:endParaRPr lang="ko-KR" altLang="en-US" dirty="0"/>
          </a:p>
        </p:txBody>
      </p:sp>
      <p:grpSp>
        <p:nvGrpSpPr>
          <p:cNvPr id="2" name="그룹 1"/>
          <p:cNvGrpSpPr/>
          <p:nvPr/>
        </p:nvGrpSpPr>
        <p:grpSpPr>
          <a:xfrm>
            <a:off x="349913" y="5832786"/>
            <a:ext cx="6078069" cy="3542674"/>
            <a:chOff x="376121" y="1572790"/>
            <a:chExt cx="6078069" cy="3695336"/>
          </a:xfrm>
        </p:grpSpPr>
        <p:sp>
          <p:nvSpPr>
            <p:cNvPr id="17" name="직사각형 16"/>
            <p:cNvSpPr/>
            <p:nvPr/>
          </p:nvSpPr>
          <p:spPr>
            <a:xfrm>
              <a:off x="376121" y="1572790"/>
              <a:ext cx="6078069" cy="369533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409450" y="3005509"/>
              <a:ext cx="1467068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500" b="1" dirty="0">
                  <a:solidFill>
                    <a:schemeClr val="bg1"/>
                  </a:solidFill>
                </a:rPr>
                <a:t>①②③④</a:t>
              </a:r>
            </a:p>
          </p:txBody>
        </p:sp>
      </p:grpSp>
      <p:sp>
        <p:nvSpPr>
          <p:cNvPr id="35" name="직사각형 34"/>
          <p:cNvSpPr/>
          <p:nvPr/>
        </p:nvSpPr>
        <p:spPr>
          <a:xfrm>
            <a:off x="166532" y="254499"/>
            <a:ext cx="1850186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/>
              <a:t>0. </a:t>
            </a:r>
            <a:r>
              <a:rPr lang="ko-KR" altLang="en-US" dirty="0" smtClean="0"/>
              <a:t>보드 연결하기</a:t>
            </a:r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957" y="5938328"/>
            <a:ext cx="5090236" cy="2409739"/>
          </a:xfrm>
          <a:prstGeom prst="rect">
            <a:avLst/>
          </a:prstGeom>
        </p:spPr>
      </p:pic>
      <p:sp>
        <p:nvSpPr>
          <p:cNvPr id="21" name="Google Shape;2360;p296"/>
          <p:cNvSpPr txBox="1">
            <a:spLocks/>
          </p:cNvSpPr>
          <p:nvPr/>
        </p:nvSpPr>
        <p:spPr>
          <a:xfrm>
            <a:off x="560717" y="8360558"/>
            <a:ext cx="5779698" cy="1014901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0" indent="0" algn="ctr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ko-KR" altLang="en-US" sz="1500" dirty="0" smtClean="0"/>
              <a:t>실제로 </a:t>
            </a:r>
            <a:r>
              <a:rPr lang="en-US" altLang="ko-KR" sz="1500" dirty="0" err="1" smtClean="0"/>
              <a:t>AICar</a:t>
            </a:r>
            <a:r>
              <a:rPr lang="ko-KR" altLang="en-US" sz="1500" dirty="0" smtClean="0"/>
              <a:t>를 제어할 수 있도록 </a:t>
            </a:r>
            <a:r>
              <a:rPr lang="ko-KR" altLang="en-US" sz="1500" dirty="0" err="1" smtClean="0"/>
              <a:t>아두이노</a:t>
            </a:r>
            <a:r>
              <a:rPr lang="ko-KR" altLang="en-US" sz="1500" dirty="0" smtClean="0"/>
              <a:t> 메가를 컨트롤러 </a:t>
            </a:r>
            <a:r>
              <a:rPr lang="ko-KR" altLang="en-US" sz="1500" dirty="0" smtClean="0"/>
              <a:t>기판의 핀이 부러지지 않도록 </a:t>
            </a:r>
            <a:r>
              <a:rPr lang="ko-KR" altLang="en-US" sz="1500" dirty="0" err="1" smtClean="0"/>
              <a:t>조심히</a:t>
            </a:r>
            <a:r>
              <a:rPr lang="ko-KR" altLang="en-US" sz="1500" dirty="0" smtClean="0"/>
              <a:t> 끼워줍니다</a:t>
            </a:r>
            <a:r>
              <a:rPr lang="en-US" altLang="ko-KR" sz="1500" dirty="0" smtClean="0"/>
              <a:t>. </a:t>
            </a:r>
            <a:endParaRPr lang="en-US" altLang="ko-KR" sz="1500" dirty="0" smtClean="0"/>
          </a:p>
          <a:p>
            <a:pPr algn="l">
              <a:spcBef>
                <a:spcPts val="0"/>
              </a:spcBef>
            </a:pPr>
            <a:endParaRPr lang="en-US" altLang="ko-KR" sz="1500" dirty="0"/>
          </a:p>
          <a:p>
            <a:pPr algn="l">
              <a:spcBef>
                <a:spcPts val="0"/>
              </a:spcBef>
            </a:pPr>
            <a:r>
              <a:rPr lang="ko-KR" altLang="en-US" sz="1500" dirty="0" smtClean="0"/>
              <a:t>컨트롤러와 </a:t>
            </a:r>
            <a:r>
              <a:rPr lang="ko-KR" altLang="en-US" sz="1500" dirty="0" err="1" smtClean="0"/>
              <a:t>아두이노</a:t>
            </a:r>
            <a:r>
              <a:rPr lang="ko-KR" altLang="en-US" sz="1500" dirty="0" smtClean="0"/>
              <a:t> 메가 사이에 공간이 뜨지 </a:t>
            </a:r>
            <a:r>
              <a:rPr lang="ko-KR" altLang="en-US" sz="1500" dirty="0" smtClean="0"/>
              <a:t>않아야 합니다</a:t>
            </a:r>
            <a:r>
              <a:rPr lang="en-US" altLang="ko-KR" sz="1500" dirty="0" smtClean="0"/>
              <a:t>.</a:t>
            </a:r>
            <a:endParaRPr lang="en-US" altLang="ko-KR" sz="1500" dirty="0"/>
          </a:p>
        </p:txBody>
      </p:sp>
      <p:pic>
        <p:nvPicPr>
          <p:cNvPr id="1026" name="Picture 2" descr="Spectrum Technology Arduino Mega 2560 R3 Price in India - Buy Spectrum  Technology Arduino Mega 2560 R3 online at Flipkart.com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33" b="5450"/>
          <a:stretch/>
        </p:blipFill>
        <p:spPr bwMode="auto">
          <a:xfrm>
            <a:off x="788957" y="1714761"/>
            <a:ext cx="2118145" cy="1749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직사각형 25"/>
          <p:cNvSpPr/>
          <p:nvPr/>
        </p:nvSpPr>
        <p:spPr>
          <a:xfrm>
            <a:off x="349913" y="1336630"/>
            <a:ext cx="6078069" cy="35426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538176" y="3549275"/>
            <a:ext cx="5690131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 err="1" smtClean="0"/>
              <a:t>AICar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제어용 </a:t>
            </a:r>
            <a:r>
              <a:rPr lang="ko-KR" altLang="en-US" sz="1200" dirty="0" err="1" smtClean="0"/>
              <a:t>아두이노</a:t>
            </a:r>
            <a:r>
              <a:rPr lang="ko-KR" altLang="en-US" sz="1200" dirty="0" smtClean="0"/>
              <a:t> 프로그램은 탑재되어 출시됩니다</a:t>
            </a:r>
            <a:r>
              <a:rPr lang="en-US" altLang="ko-KR" sz="1200" dirty="0" smtClean="0"/>
              <a:t>. </a:t>
            </a:r>
          </a:p>
          <a:p>
            <a:endParaRPr lang="en-US" altLang="ko-KR" sz="1200" dirty="0"/>
          </a:p>
          <a:p>
            <a:r>
              <a:rPr lang="ko-KR" altLang="en-US" sz="1200" dirty="0" smtClean="0"/>
              <a:t>프로그램을 업데이트 할 때는 </a:t>
            </a:r>
            <a:r>
              <a:rPr lang="ko-KR" altLang="en-US" sz="1200" dirty="0" err="1" smtClean="0"/>
              <a:t>아두이노</a:t>
            </a:r>
            <a:r>
              <a:rPr lang="ko-KR" altLang="en-US" sz="1200" dirty="0" smtClean="0"/>
              <a:t> </a:t>
            </a:r>
            <a:r>
              <a:rPr lang="ko-KR" altLang="en-US" sz="1200" dirty="0"/>
              <a:t>메가의 </a:t>
            </a:r>
            <a:r>
              <a:rPr lang="en-US" altLang="ko-KR" sz="1200" dirty="0"/>
              <a:t>USB </a:t>
            </a:r>
            <a:r>
              <a:rPr lang="en-US" altLang="ko-KR" sz="1200" dirty="0" smtClean="0"/>
              <a:t>B </a:t>
            </a:r>
            <a:r>
              <a:rPr lang="ko-KR" altLang="en-US" sz="1200" dirty="0" smtClean="0"/>
              <a:t>포트와 </a:t>
            </a:r>
            <a:r>
              <a:rPr lang="ko-KR" altLang="en-US" sz="1200" dirty="0"/>
              <a:t>컴퓨터의 </a:t>
            </a:r>
            <a:r>
              <a:rPr lang="en-US" altLang="ko-KR" sz="1200" dirty="0"/>
              <a:t>USB </a:t>
            </a:r>
            <a:r>
              <a:rPr lang="en-US" altLang="ko-KR" sz="1200" dirty="0" smtClean="0"/>
              <a:t>A</a:t>
            </a:r>
            <a:r>
              <a:rPr lang="ko-KR" altLang="en-US" sz="1200" dirty="0" smtClean="0"/>
              <a:t>포트를</a:t>
            </a:r>
            <a:r>
              <a:rPr lang="en-US" altLang="ko-KR" sz="1200" dirty="0" smtClean="0"/>
              <a:t> </a:t>
            </a:r>
            <a:r>
              <a:rPr lang="ko-KR" altLang="en-US" sz="1200" dirty="0"/>
              <a:t>전용 케이블로 </a:t>
            </a:r>
            <a:r>
              <a:rPr lang="ko-KR" altLang="en-US" sz="1200" dirty="0" smtClean="0"/>
              <a:t>연결 한 다음 모니터링을 하면서 수정합니다</a:t>
            </a:r>
            <a:r>
              <a:rPr lang="en-US" altLang="ko-KR" sz="1200" dirty="0" smtClean="0"/>
              <a:t>.</a:t>
            </a:r>
          </a:p>
          <a:p>
            <a:endParaRPr lang="en-US" altLang="ko-KR" sz="1200" dirty="0" smtClean="0"/>
          </a:p>
          <a:p>
            <a:r>
              <a:rPr lang="ko-KR" altLang="en-US" sz="1200" dirty="0" smtClean="0">
                <a:solidFill>
                  <a:srgbClr val="FF0000"/>
                </a:solidFill>
              </a:rPr>
              <a:t>블루투스의 이름을 바꾸기 위해 </a:t>
            </a:r>
            <a:r>
              <a:rPr lang="en-US" altLang="ko-KR" sz="1200" dirty="0" smtClean="0">
                <a:solidFill>
                  <a:srgbClr val="FF0000"/>
                </a:solidFill>
              </a:rPr>
              <a:t>AT</a:t>
            </a:r>
            <a:r>
              <a:rPr lang="ko-KR" altLang="en-US" sz="1200" dirty="0" smtClean="0">
                <a:solidFill>
                  <a:srgbClr val="FF0000"/>
                </a:solidFill>
              </a:rPr>
              <a:t>커맨드 프로그램을 업로드 한 경우 </a:t>
            </a:r>
            <a:r>
              <a:rPr lang="en-US" altLang="ko-KR" sz="1200" dirty="0" err="1" smtClean="0">
                <a:solidFill>
                  <a:srgbClr val="FF0000"/>
                </a:solidFill>
              </a:rPr>
              <a:t>AICar</a:t>
            </a:r>
            <a:r>
              <a:rPr lang="en-US" altLang="ko-KR" sz="1200" dirty="0" smtClean="0">
                <a:solidFill>
                  <a:srgbClr val="FF0000"/>
                </a:solidFill>
              </a:rPr>
              <a:t> </a:t>
            </a:r>
            <a:r>
              <a:rPr lang="ko-KR" altLang="en-US" sz="1200" dirty="0" smtClean="0">
                <a:solidFill>
                  <a:srgbClr val="FF0000"/>
                </a:solidFill>
              </a:rPr>
              <a:t>제어 프로그램을 다시 업로드 해야 제대로 동작합니다</a:t>
            </a:r>
            <a:r>
              <a:rPr lang="en-US" altLang="ko-KR" sz="1200" dirty="0" smtClean="0">
                <a:solidFill>
                  <a:srgbClr val="FF0000"/>
                </a:solidFill>
              </a:rPr>
              <a:t>.</a:t>
            </a:r>
            <a:endParaRPr lang="en-US" altLang="ko-KR" sz="1200" dirty="0">
              <a:solidFill>
                <a:srgbClr val="FF0000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79992" y="898510"/>
            <a:ext cx="4289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① </a:t>
            </a:r>
            <a:r>
              <a:rPr lang="ko-KR" altLang="en-US" dirty="0" err="1" smtClean="0"/>
              <a:t>아두이노</a:t>
            </a:r>
            <a:r>
              <a:rPr lang="ko-KR" altLang="en-US" dirty="0" smtClean="0"/>
              <a:t> 메가 보드와 </a:t>
            </a:r>
            <a:r>
              <a:rPr lang="ko-KR" altLang="en-US" dirty="0" smtClean="0"/>
              <a:t>전용 </a:t>
            </a:r>
            <a:r>
              <a:rPr lang="en-US" altLang="ko-KR" dirty="0" smtClean="0"/>
              <a:t>USB</a:t>
            </a:r>
            <a:r>
              <a:rPr lang="ko-KR" altLang="en-US" dirty="0" smtClean="0"/>
              <a:t>케이블</a:t>
            </a:r>
            <a:endParaRPr lang="ko-KR" altLang="en-US" dirty="0"/>
          </a:p>
        </p:txBody>
      </p:sp>
      <p:pic>
        <p:nvPicPr>
          <p:cNvPr id="1028" name="Picture 4" descr="Upload SW to Arduino - Fenix autopilot projec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5501" y="1654109"/>
            <a:ext cx="2580281" cy="1810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0258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732" y="1248846"/>
            <a:ext cx="3779398" cy="277349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00939" y="649479"/>
            <a:ext cx="2704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① </a:t>
            </a:r>
            <a:r>
              <a:rPr lang="ko-KR" altLang="en-US" dirty="0" smtClean="0"/>
              <a:t>시리얼 통신 코드 확인</a:t>
            </a:r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370860" y="1177454"/>
            <a:ext cx="6078069" cy="36953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 flipV="1">
            <a:off x="461732" y="2462208"/>
            <a:ext cx="266411" cy="23539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 flipV="1">
            <a:off x="805947" y="2454919"/>
            <a:ext cx="1027279" cy="2582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4218067" y="1267671"/>
            <a:ext cx="2308666" cy="27033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600"/>
              </a:spcBef>
            </a:pPr>
            <a:r>
              <a:rPr lang="ko-KR" altLang="en-US" sz="1300" dirty="0"/>
              <a:t>이 설명서에서는 기본부품으로 들어가 있는 </a:t>
            </a:r>
            <a:r>
              <a:rPr lang="ko-KR" altLang="en-US" sz="1300" dirty="0" err="1"/>
              <a:t>아두이노</a:t>
            </a:r>
            <a:r>
              <a:rPr lang="ko-KR" altLang="en-US" sz="1300" dirty="0"/>
              <a:t> 메가를 기준으로 설명합니다</a:t>
            </a:r>
            <a:r>
              <a:rPr lang="en-US" altLang="ko-KR" sz="1300" dirty="0"/>
              <a:t>.</a:t>
            </a:r>
          </a:p>
          <a:p>
            <a:pPr lvl="0">
              <a:spcBef>
                <a:spcPts val="1600"/>
              </a:spcBef>
            </a:pPr>
            <a:r>
              <a:rPr lang="en-US" altLang="ko-KR" sz="1300" dirty="0" err="1" smtClean="0">
                <a:solidFill>
                  <a:srgbClr val="FF0000"/>
                </a:solidFill>
              </a:rPr>
              <a:t>AICar</a:t>
            </a:r>
            <a:r>
              <a:rPr lang="en-US" altLang="ko-KR" sz="1300" dirty="0" smtClean="0">
                <a:solidFill>
                  <a:srgbClr val="FF0000"/>
                </a:solidFill>
              </a:rPr>
              <a:t> </a:t>
            </a:r>
            <a:r>
              <a:rPr lang="ko-KR" altLang="en-US" sz="1300" dirty="0" smtClean="0">
                <a:solidFill>
                  <a:srgbClr val="FF0000"/>
                </a:solidFill>
              </a:rPr>
              <a:t>제어 프로그램은 설치되어 출시되지만</a:t>
            </a:r>
            <a:r>
              <a:rPr lang="en-US" altLang="ko-KR" sz="1300" dirty="0" smtClean="0">
                <a:solidFill>
                  <a:srgbClr val="FF0000"/>
                </a:solidFill>
              </a:rPr>
              <a:t>, </a:t>
            </a:r>
            <a:r>
              <a:rPr lang="ko-KR" altLang="en-US" sz="1300" dirty="0" smtClean="0">
                <a:solidFill>
                  <a:srgbClr val="FF0000"/>
                </a:solidFill>
              </a:rPr>
              <a:t>블루투스 이름을 바꾸기 위해 앞장의 프로그램을 업로드 하였었다면 다시 제어 프로그램을 설치해주어야 합니다</a:t>
            </a:r>
            <a:r>
              <a:rPr lang="en-US" altLang="ko-KR" sz="1300" dirty="0" smtClean="0">
                <a:solidFill>
                  <a:srgbClr val="FF0000"/>
                </a:solidFill>
              </a:rPr>
              <a:t>.</a:t>
            </a:r>
          </a:p>
          <a:p>
            <a:pPr>
              <a:spcBef>
                <a:spcPts val="1600"/>
              </a:spcBef>
            </a:pPr>
            <a:r>
              <a:rPr lang="en-US" altLang="ko-KR" sz="1300" dirty="0" err="1"/>
              <a:t>AI_Car.ino</a:t>
            </a:r>
            <a:r>
              <a:rPr lang="en-US" altLang="ko-KR" sz="1300" dirty="0"/>
              <a:t> </a:t>
            </a:r>
            <a:r>
              <a:rPr lang="ko-KR" altLang="en-US" sz="1300" dirty="0"/>
              <a:t>파일을 열고 </a:t>
            </a:r>
            <a:r>
              <a:rPr lang="ko-KR" altLang="en-US" sz="1300" dirty="0" smtClean="0"/>
              <a:t>아래 </a:t>
            </a:r>
            <a:r>
              <a:rPr lang="ko-KR" altLang="en-US" sz="1300" dirty="0"/>
              <a:t>내용을 확인합니다</a:t>
            </a:r>
            <a:r>
              <a:rPr lang="en-US" altLang="ko-KR" sz="1300" dirty="0" smtClean="0"/>
              <a:t>.</a:t>
            </a:r>
            <a:endParaRPr lang="en-US" altLang="ko-KR" sz="1300" dirty="0"/>
          </a:p>
        </p:txBody>
      </p:sp>
      <p:sp>
        <p:nvSpPr>
          <p:cNvPr id="18" name="TextBox 17"/>
          <p:cNvSpPr txBox="1"/>
          <p:nvPr/>
        </p:nvSpPr>
        <p:spPr>
          <a:xfrm>
            <a:off x="431316" y="5354062"/>
            <a:ext cx="1444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② </a:t>
            </a:r>
            <a:r>
              <a:rPr lang="ko-KR" altLang="en-US" dirty="0" smtClean="0"/>
              <a:t>보드 선택</a:t>
            </a:r>
            <a:endParaRPr lang="ko-KR" altLang="en-US" dirty="0"/>
          </a:p>
        </p:txBody>
      </p:sp>
      <p:sp>
        <p:nvSpPr>
          <p:cNvPr id="19" name="직사각형 18"/>
          <p:cNvSpPr/>
          <p:nvPr/>
        </p:nvSpPr>
        <p:spPr>
          <a:xfrm>
            <a:off x="376874" y="5934038"/>
            <a:ext cx="6078069" cy="34987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455381" y="4111969"/>
            <a:ext cx="592737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 smtClean="0"/>
              <a:t>* </a:t>
            </a:r>
            <a:r>
              <a:rPr lang="ko-KR" altLang="en-US" sz="1200" dirty="0" err="1" smtClean="0"/>
              <a:t>아두이노</a:t>
            </a:r>
            <a:r>
              <a:rPr lang="ko-KR" altLang="en-US" sz="1200" dirty="0" smtClean="0"/>
              <a:t> </a:t>
            </a:r>
            <a:r>
              <a:rPr lang="ko-KR" altLang="en-US" sz="1200" dirty="0"/>
              <a:t>메가를 쓸 때는 Serial3를 그대로 사용하고, </a:t>
            </a:r>
            <a:r>
              <a:rPr lang="ko-KR" altLang="en-US" sz="1200" dirty="0" err="1"/>
              <a:t>아두이노</a:t>
            </a:r>
            <a:r>
              <a:rPr lang="ko-KR" altLang="en-US" sz="1200" dirty="0"/>
              <a:t> </a:t>
            </a:r>
            <a:r>
              <a:rPr lang="ko-KR" altLang="en-US" sz="1200" dirty="0" err="1" smtClean="0"/>
              <a:t>우노를</a:t>
            </a:r>
            <a:r>
              <a:rPr lang="ko-KR" altLang="en-US" sz="1200" dirty="0" smtClean="0"/>
              <a:t> </a:t>
            </a:r>
            <a:r>
              <a:rPr lang="ko-KR" altLang="en-US" sz="1200" dirty="0" err="1" smtClean="0"/>
              <a:t>쓸때는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78, 79</a:t>
            </a:r>
            <a:r>
              <a:rPr lang="ko-KR" altLang="en-US" sz="1200" dirty="0" smtClean="0"/>
              <a:t>번 줄은 </a:t>
            </a:r>
            <a:r>
              <a:rPr lang="ko-KR" altLang="en-US" sz="1200" dirty="0" err="1" smtClean="0"/>
              <a:t>주석해제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하고</a:t>
            </a:r>
            <a:r>
              <a:rPr lang="en-US" altLang="ko-KR" sz="1200" dirty="0" smtClean="0"/>
              <a:t>, 82</a:t>
            </a:r>
            <a:r>
              <a:rPr lang="ko-KR" altLang="en-US" sz="1200" dirty="0" err="1" smtClean="0"/>
              <a:t>번줄은</a:t>
            </a:r>
            <a:r>
              <a:rPr lang="ko-KR" altLang="en-US" sz="1200" dirty="0" smtClean="0"/>
              <a:t> 주석처리하고 위의 Serial3</a:t>
            </a:r>
            <a:r>
              <a:rPr lang="ko-KR" altLang="en-US" sz="1200" dirty="0"/>
              <a:t>를 </a:t>
            </a:r>
            <a:r>
              <a:rPr lang="ko-KR" altLang="en-US" sz="1200" dirty="0" err="1"/>
              <a:t>mySerial로</a:t>
            </a:r>
            <a:r>
              <a:rPr lang="ko-KR" altLang="en-US" sz="1200" dirty="0"/>
              <a:t> 수정해주세요. </a:t>
            </a:r>
          </a:p>
          <a:p>
            <a:r>
              <a:rPr lang="en-US" altLang="ko-KR" sz="1200" dirty="0" smtClean="0"/>
              <a:t>* </a:t>
            </a:r>
            <a:r>
              <a:rPr lang="ko-KR" altLang="en-US" sz="1200" dirty="0" err="1" smtClean="0"/>
              <a:t>아두이노</a:t>
            </a:r>
            <a:r>
              <a:rPr lang="ko-KR" altLang="en-US" sz="1200" dirty="0" smtClean="0"/>
              <a:t> </a:t>
            </a:r>
            <a:r>
              <a:rPr lang="ko-KR" altLang="en-US" sz="1200" dirty="0"/>
              <a:t>메가를 쓸 때는 SW6 스위치를 </a:t>
            </a:r>
            <a:r>
              <a:rPr lang="en-US" altLang="ko-KR" sz="1200" dirty="0" smtClean="0"/>
              <a:t>3</a:t>
            </a:r>
            <a:r>
              <a:rPr lang="ko-KR" altLang="en-US" sz="1200" dirty="0" err="1" smtClean="0"/>
              <a:t>번쪽으로</a:t>
            </a:r>
            <a:r>
              <a:rPr lang="ko-KR" altLang="en-US" sz="1200" dirty="0" smtClean="0"/>
              <a:t> </a:t>
            </a:r>
            <a:r>
              <a:rPr lang="ko-KR" altLang="en-US" sz="1200" dirty="0"/>
              <a:t>옮기고, </a:t>
            </a:r>
            <a:r>
              <a:rPr lang="ko-KR" altLang="en-US" sz="1200" dirty="0" err="1"/>
              <a:t>아두이노</a:t>
            </a:r>
            <a:r>
              <a:rPr lang="ko-KR" altLang="en-US" sz="1200" dirty="0"/>
              <a:t> </a:t>
            </a:r>
            <a:r>
              <a:rPr lang="ko-KR" altLang="en-US" sz="1200" dirty="0" err="1"/>
              <a:t>우노를</a:t>
            </a:r>
            <a:r>
              <a:rPr lang="ko-KR" altLang="en-US" sz="1200" dirty="0"/>
              <a:t> 쓸 때는 SW6 스위치를 </a:t>
            </a:r>
            <a:r>
              <a:rPr lang="en-US" altLang="ko-KR" sz="1200" dirty="0" smtClean="0"/>
              <a:t>1</a:t>
            </a:r>
            <a:r>
              <a:rPr lang="ko-KR" altLang="en-US" sz="1200" dirty="0" err="1" smtClean="0"/>
              <a:t>번쪽으로</a:t>
            </a:r>
            <a:r>
              <a:rPr lang="ko-KR" altLang="en-US" sz="1200" dirty="0" smtClean="0"/>
              <a:t> </a:t>
            </a:r>
            <a:r>
              <a:rPr lang="ko-KR" altLang="en-US" sz="1200" dirty="0"/>
              <a:t>옮겨주세요.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124447" y="184302"/>
            <a:ext cx="40991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3. </a:t>
            </a:r>
            <a:r>
              <a:rPr lang="en-US" altLang="ko-KR" dirty="0" smtClean="0"/>
              <a:t>AI </a:t>
            </a:r>
            <a:r>
              <a:rPr lang="ko-KR" altLang="en-US" dirty="0" err="1" smtClean="0"/>
              <a:t>고카트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아두이노</a:t>
            </a:r>
            <a:r>
              <a:rPr lang="ko-KR" altLang="en-US" dirty="0" smtClean="0"/>
              <a:t> 프로그램 업로드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45" y="6097560"/>
            <a:ext cx="4678385" cy="2766081"/>
          </a:xfrm>
          <a:prstGeom prst="rect">
            <a:avLst/>
          </a:prstGeom>
        </p:spPr>
      </p:pic>
      <p:sp>
        <p:nvSpPr>
          <p:cNvPr id="24" name="직사각형 23"/>
          <p:cNvSpPr/>
          <p:nvPr/>
        </p:nvSpPr>
        <p:spPr>
          <a:xfrm>
            <a:off x="446207" y="8945992"/>
            <a:ext cx="592737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 smtClean="0"/>
              <a:t>* </a:t>
            </a:r>
            <a:r>
              <a:rPr lang="ko-KR" altLang="en-US" sz="1200" dirty="0" err="1" smtClean="0"/>
              <a:t>아두이노</a:t>
            </a:r>
            <a:r>
              <a:rPr lang="ko-KR" altLang="en-US" sz="1200" dirty="0" smtClean="0"/>
              <a:t> 메가 보드를 </a:t>
            </a:r>
            <a:r>
              <a:rPr lang="en-US" altLang="ko-KR" sz="1200" dirty="0" smtClean="0"/>
              <a:t>USB</a:t>
            </a:r>
            <a:r>
              <a:rPr lang="ko-KR" altLang="en-US" sz="1200" dirty="0" smtClean="0"/>
              <a:t>케이블로 연결하고 </a:t>
            </a:r>
            <a:r>
              <a:rPr lang="en-US" altLang="ko-KR" sz="1200" dirty="0" smtClean="0"/>
              <a:t>‘</a:t>
            </a:r>
            <a:r>
              <a:rPr lang="ko-KR" altLang="en-US" sz="1200" dirty="0" smtClean="0"/>
              <a:t>툴</a:t>
            </a:r>
            <a:r>
              <a:rPr lang="en-US" altLang="ko-KR" sz="1200" dirty="0" smtClean="0"/>
              <a:t>-</a:t>
            </a:r>
            <a:r>
              <a:rPr lang="ko-KR" altLang="en-US" sz="1200" dirty="0" smtClean="0"/>
              <a:t>보드</a:t>
            </a:r>
            <a:r>
              <a:rPr lang="en-US" altLang="ko-KR" sz="1200" dirty="0" smtClean="0"/>
              <a:t>-Arduino Mega or Mega 2560’</a:t>
            </a:r>
            <a:r>
              <a:rPr lang="ko-KR" altLang="en-US" sz="1200" dirty="0" smtClean="0"/>
              <a:t>을 선택하세요</a:t>
            </a:r>
            <a:r>
              <a:rPr lang="en-US" altLang="ko-KR" sz="1200" dirty="0" smtClean="0"/>
              <a:t>.</a:t>
            </a:r>
            <a:endParaRPr lang="ko-KR" altLang="en-US" sz="1200" dirty="0"/>
          </a:p>
        </p:txBody>
      </p:sp>
      <p:sp>
        <p:nvSpPr>
          <p:cNvPr id="25" name="직사각형 24"/>
          <p:cNvSpPr/>
          <p:nvPr/>
        </p:nvSpPr>
        <p:spPr>
          <a:xfrm flipV="1">
            <a:off x="1724521" y="7310875"/>
            <a:ext cx="1307778" cy="2582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 flipV="1">
            <a:off x="3409894" y="7424428"/>
            <a:ext cx="1005989" cy="22530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 flipV="1">
            <a:off x="4303850" y="7884744"/>
            <a:ext cx="1425809" cy="25929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9640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400939" y="649479"/>
            <a:ext cx="1444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③ </a:t>
            </a:r>
            <a:r>
              <a:rPr lang="ko-KR" altLang="en-US" dirty="0" smtClean="0"/>
              <a:t>포트 선택</a:t>
            </a:r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370860" y="1177454"/>
            <a:ext cx="6078069" cy="36953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431316" y="5354062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④ </a:t>
            </a:r>
            <a:r>
              <a:rPr lang="ko-KR" altLang="en-US" dirty="0" smtClean="0"/>
              <a:t>업로드</a:t>
            </a:r>
            <a:endParaRPr lang="ko-KR" altLang="en-US" dirty="0"/>
          </a:p>
        </p:txBody>
      </p:sp>
      <p:sp>
        <p:nvSpPr>
          <p:cNvPr id="19" name="직사각형 18"/>
          <p:cNvSpPr/>
          <p:nvPr/>
        </p:nvSpPr>
        <p:spPr>
          <a:xfrm>
            <a:off x="376874" y="5934038"/>
            <a:ext cx="6078069" cy="34987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446207" y="4353880"/>
            <a:ext cx="592737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 smtClean="0"/>
              <a:t>* ‘</a:t>
            </a:r>
            <a:r>
              <a:rPr lang="ko-KR" altLang="en-US" sz="1200" dirty="0"/>
              <a:t>툴</a:t>
            </a:r>
            <a:r>
              <a:rPr lang="en-US" altLang="ko-KR" sz="1200" dirty="0" smtClean="0"/>
              <a:t>-</a:t>
            </a:r>
            <a:r>
              <a:rPr lang="ko-KR" altLang="en-US" sz="1200" dirty="0" smtClean="0"/>
              <a:t>포트</a:t>
            </a:r>
            <a:r>
              <a:rPr lang="en-US" altLang="ko-KR" sz="1200" dirty="0" smtClean="0"/>
              <a:t>-COMX(Arduino </a:t>
            </a:r>
            <a:r>
              <a:rPr lang="en-US" altLang="ko-KR" sz="1200" dirty="0"/>
              <a:t>Mega or Mega </a:t>
            </a:r>
            <a:r>
              <a:rPr lang="en-US" altLang="ko-KR" sz="1200" dirty="0" smtClean="0"/>
              <a:t>2560)’</a:t>
            </a:r>
            <a:r>
              <a:rPr lang="ko-KR" altLang="en-US" sz="1200" dirty="0"/>
              <a:t>을 선택하세요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433" y="1265730"/>
            <a:ext cx="5290130" cy="2846239"/>
          </a:xfrm>
          <a:prstGeom prst="rect">
            <a:avLst/>
          </a:prstGeom>
        </p:spPr>
      </p:pic>
      <p:sp>
        <p:nvSpPr>
          <p:cNvPr id="24" name="직사각형 23"/>
          <p:cNvSpPr/>
          <p:nvPr/>
        </p:nvSpPr>
        <p:spPr>
          <a:xfrm flipV="1">
            <a:off x="1610833" y="3125837"/>
            <a:ext cx="418689" cy="22530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 flipV="1">
            <a:off x="4168177" y="3450916"/>
            <a:ext cx="1891386" cy="22530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375" y="6116567"/>
            <a:ext cx="5519281" cy="2815705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431316" y="9044020"/>
            <a:ext cx="592737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 smtClean="0"/>
              <a:t>* </a:t>
            </a:r>
            <a:r>
              <a:rPr lang="ko-KR" altLang="en-US" sz="1200" dirty="0" smtClean="0"/>
              <a:t>프로그램을 </a:t>
            </a:r>
            <a:r>
              <a:rPr lang="ko-KR" altLang="en-US" sz="1200" dirty="0" err="1" smtClean="0"/>
              <a:t>아두이노</a:t>
            </a:r>
            <a:r>
              <a:rPr lang="ko-KR" altLang="en-US" sz="1200" dirty="0" smtClean="0"/>
              <a:t> 메가 보드에 업로드 하세요</a:t>
            </a:r>
            <a:r>
              <a:rPr lang="en-US" altLang="ko-KR" sz="1200" dirty="0" smtClean="0"/>
              <a:t>.</a:t>
            </a:r>
            <a:endParaRPr lang="ko-KR" altLang="en-US" sz="1200" dirty="0"/>
          </a:p>
        </p:txBody>
      </p:sp>
      <p:sp>
        <p:nvSpPr>
          <p:cNvPr id="27" name="직사각형 26"/>
          <p:cNvSpPr/>
          <p:nvPr/>
        </p:nvSpPr>
        <p:spPr>
          <a:xfrm flipV="1">
            <a:off x="932466" y="6569869"/>
            <a:ext cx="305319" cy="36061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9161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253" y="1296264"/>
            <a:ext cx="5519281" cy="281570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00939" y="649479"/>
            <a:ext cx="2137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①</a:t>
            </a:r>
            <a:r>
              <a:rPr lang="en-US" altLang="ko-KR" dirty="0" smtClean="0"/>
              <a:t> </a:t>
            </a:r>
            <a:r>
              <a:rPr lang="ko-KR" altLang="en-US" dirty="0" smtClean="0"/>
              <a:t>시리얼 모니터링</a:t>
            </a:r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370860" y="1177454"/>
            <a:ext cx="6078069" cy="36953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431316" y="5354062"/>
            <a:ext cx="2601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②</a:t>
            </a:r>
            <a:r>
              <a:rPr lang="en-US" altLang="ko-KR" dirty="0" smtClean="0"/>
              <a:t> </a:t>
            </a:r>
            <a:r>
              <a:rPr lang="ko-KR" altLang="en-US" dirty="0" smtClean="0"/>
              <a:t>전진</a:t>
            </a:r>
            <a:r>
              <a:rPr lang="en-US" altLang="ko-KR" dirty="0" smtClean="0"/>
              <a:t>, </a:t>
            </a:r>
            <a:r>
              <a:rPr lang="ko-KR" altLang="en-US" dirty="0" smtClean="0"/>
              <a:t>후진 전환 버튼</a:t>
            </a:r>
            <a:endParaRPr lang="ko-KR" altLang="en-US" dirty="0"/>
          </a:p>
        </p:txBody>
      </p:sp>
      <p:sp>
        <p:nvSpPr>
          <p:cNvPr id="19" name="직사각형 18"/>
          <p:cNvSpPr/>
          <p:nvPr/>
        </p:nvSpPr>
        <p:spPr>
          <a:xfrm>
            <a:off x="376874" y="5934038"/>
            <a:ext cx="6078069" cy="34987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Google Shape;2332;p2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8411" y="6117750"/>
            <a:ext cx="1716220" cy="31245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333;p2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8132" y="6117750"/>
            <a:ext cx="1659021" cy="31245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22" name="Google Shape;2331;p292"/>
          <p:cNvSpPr txBox="1">
            <a:spLocks/>
          </p:cNvSpPr>
          <p:nvPr/>
        </p:nvSpPr>
        <p:spPr>
          <a:xfrm>
            <a:off x="4324730" y="6356377"/>
            <a:ext cx="2736624" cy="2415338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0" indent="0" algn="ctr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ko-KR" altLang="en-US" sz="1500" dirty="0" smtClean="0"/>
              <a:t>시리얼 모니터를 실행</a:t>
            </a:r>
          </a:p>
          <a:p>
            <a:pPr algn="l">
              <a:spcBef>
                <a:spcPts val="1600"/>
              </a:spcBef>
            </a:pPr>
            <a:endParaRPr lang="ko-KR" altLang="en-US" sz="1500" dirty="0" smtClean="0"/>
          </a:p>
          <a:p>
            <a:pPr algn="l">
              <a:spcBef>
                <a:spcPts val="1600"/>
              </a:spcBef>
            </a:pPr>
            <a:r>
              <a:rPr lang="ko-KR" altLang="en-US" sz="1500" dirty="0" smtClean="0"/>
              <a:t>스위치를 전진 시</a:t>
            </a:r>
            <a:endParaRPr lang="en-US" altLang="ko-KR" sz="1500" dirty="0" smtClean="0"/>
          </a:p>
          <a:p>
            <a:pPr algn="l">
              <a:spcBef>
                <a:spcPts val="1600"/>
              </a:spcBef>
            </a:pPr>
            <a:r>
              <a:rPr lang="en-US" altLang="ko-KR" sz="1500" dirty="0" smtClean="0"/>
              <a:t>Forward: FFFF</a:t>
            </a:r>
            <a:endParaRPr lang="ko-KR" altLang="en-US" sz="1500" dirty="0" smtClean="0"/>
          </a:p>
          <a:p>
            <a:pPr algn="l">
              <a:spcBef>
                <a:spcPts val="1600"/>
              </a:spcBef>
            </a:pPr>
            <a:r>
              <a:rPr lang="ko-KR" altLang="en-US" sz="1500" dirty="0" smtClean="0"/>
              <a:t>스위치를 후진 시 </a:t>
            </a:r>
            <a:endParaRPr lang="en-US" altLang="ko-KR" sz="1500" dirty="0" smtClean="0"/>
          </a:p>
          <a:p>
            <a:pPr algn="l">
              <a:spcBef>
                <a:spcPts val="1600"/>
              </a:spcBef>
            </a:pPr>
            <a:r>
              <a:rPr lang="en-US" altLang="ko-KR" sz="1500" dirty="0" smtClean="0"/>
              <a:t>Rear: RRRR</a:t>
            </a:r>
            <a:endParaRPr lang="ko-KR" altLang="en-US" sz="1500" dirty="0" smtClean="0"/>
          </a:p>
          <a:p>
            <a:pPr algn="l">
              <a:spcBef>
                <a:spcPts val="1600"/>
              </a:spcBef>
              <a:spcAft>
                <a:spcPts val="1600"/>
              </a:spcAft>
            </a:pPr>
            <a:r>
              <a:rPr lang="ko-KR" altLang="en-US" sz="1500" dirty="0" smtClean="0"/>
              <a:t> </a:t>
            </a:r>
            <a:endParaRPr lang="ko-KR" altLang="en-US" sz="1500" dirty="0"/>
          </a:p>
        </p:txBody>
      </p:sp>
      <p:sp>
        <p:nvSpPr>
          <p:cNvPr id="3" name="직사각형 2"/>
          <p:cNvSpPr/>
          <p:nvPr/>
        </p:nvSpPr>
        <p:spPr>
          <a:xfrm>
            <a:off x="446207" y="4353880"/>
            <a:ext cx="592737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 smtClean="0"/>
              <a:t>* </a:t>
            </a:r>
            <a:r>
              <a:rPr lang="ko-KR" altLang="en-US" sz="1200" dirty="0" err="1" smtClean="0"/>
              <a:t>아두이노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IDE</a:t>
            </a:r>
            <a:r>
              <a:rPr lang="ko-KR" altLang="en-US" sz="1200" dirty="0" smtClean="0"/>
              <a:t>의 우측 상단에 있는 </a:t>
            </a:r>
            <a:r>
              <a:rPr lang="en-US" altLang="ko-KR" sz="1200" dirty="0" smtClean="0"/>
              <a:t>‘</a:t>
            </a:r>
            <a:r>
              <a:rPr lang="ko-KR" altLang="en-US" sz="1200" dirty="0" smtClean="0"/>
              <a:t>시리얼 모니터 버튼</a:t>
            </a:r>
            <a:r>
              <a:rPr lang="en-US" altLang="ko-KR" sz="1200" dirty="0" smtClean="0"/>
              <a:t>’</a:t>
            </a:r>
            <a:r>
              <a:rPr lang="ko-KR" altLang="en-US" sz="1200" dirty="0" smtClean="0"/>
              <a:t>을 누르세요</a:t>
            </a:r>
            <a:r>
              <a:rPr lang="en-US" altLang="ko-KR" sz="1200" dirty="0" smtClean="0"/>
              <a:t>.</a:t>
            </a:r>
          </a:p>
          <a:p>
            <a:r>
              <a:rPr lang="ko-KR" altLang="en-US" sz="1200" dirty="0" smtClean="0"/>
              <a:t>* </a:t>
            </a:r>
            <a:r>
              <a:rPr lang="en-US" altLang="ko-KR" sz="1200" dirty="0" err="1" smtClean="0"/>
              <a:t>AICar</a:t>
            </a:r>
            <a:r>
              <a:rPr lang="ko-KR" altLang="en-US" sz="1200" dirty="0" smtClean="0"/>
              <a:t>의 기본 모드는 </a:t>
            </a:r>
            <a:r>
              <a:rPr lang="ko-KR" altLang="en-US" sz="1200" dirty="0" err="1" smtClean="0"/>
              <a:t>수동모드입니다</a:t>
            </a:r>
            <a:r>
              <a:rPr lang="en-US" altLang="ko-KR" sz="1200" dirty="0" smtClean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ko-KR" altLang="en-US" sz="1200" dirty="0"/>
          </a:p>
        </p:txBody>
      </p:sp>
      <p:sp>
        <p:nvSpPr>
          <p:cNvPr id="5" name="TextBox 4"/>
          <p:cNvSpPr txBox="1"/>
          <p:nvPr/>
        </p:nvSpPr>
        <p:spPr>
          <a:xfrm>
            <a:off x="2451529" y="6345134"/>
            <a:ext cx="1622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err="1" smtClean="0">
                <a:solidFill>
                  <a:srgbClr val="FF0000"/>
                </a:solidFill>
              </a:rPr>
              <a:t>사진수정할</a:t>
            </a:r>
            <a:r>
              <a:rPr lang="ko-KR" altLang="en-US" dirty="0" smtClean="0">
                <a:solidFill>
                  <a:srgbClr val="FF0000"/>
                </a:solidFill>
              </a:rPr>
              <a:t> 것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 flipV="1">
            <a:off x="5750845" y="1750048"/>
            <a:ext cx="418689" cy="37425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24447" y="184302"/>
            <a:ext cx="34692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4. AI </a:t>
            </a:r>
            <a:r>
              <a:rPr lang="ko-KR" altLang="en-US" dirty="0" err="1" smtClean="0"/>
              <a:t>고카트</a:t>
            </a:r>
            <a:r>
              <a:rPr lang="ko-KR" altLang="en-US" dirty="0" smtClean="0"/>
              <a:t> 동작 확인</a:t>
            </a:r>
            <a:r>
              <a:rPr lang="en-US" altLang="ko-KR" dirty="0" smtClean="0"/>
              <a:t>_</a:t>
            </a:r>
            <a:r>
              <a:rPr lang="ko-KR" altLang="en-US" dirty="0" smtClean="0"/>
              <a:t>수동모드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00326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425002" y="396797"/>
            <a:ext cx="36808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③ </a:t>
            </a:r>
            <a:r>
              <a:rPr lang="ko-KR" altLang="en-US" dirty="0" smtClean="0"/>
              <a:t>시리얼 모니터 데이터 확인 방법</a:t>
            </a:r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394923" y="924772"/>
            <a:ext cx="6078069" cy="36953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Google Shape;2361;p29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614" y="1091452"/>
            <a:ext cx="5152685" cy="3361976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360;p296"/>
          <p:cNvSpPr txBox="1">
            <a:spLocks/>
          </p:cNvSpPr>
          <p:nvPr/>
        </p:nvSpPr>
        <p:spPr>
          <a:xfrm>
            <a:off x="2020806" y="2241559"/>
            <a:ext cx="4025589" cy="144392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0" indent="0" algn="ctr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altLang="ko-KR" sz="1500" dirty="0" err="1" smtClean="0"/>
              <a:t>AICar</a:t>
            </a:r>
            <a:r>
              <a:rPr lang="en-US" altLang="ko-KR" sz="1500" dirty="0" smtClean="0"/>
              <a:t> </a:t>
            </a:r>
            <a:r>
              <a:rPr lang="ko-KR" altLang="en-US" sz="1500" dirty="0" smtClean="0"/>
              <a:t>전용 앱의 모드 전환 버튼을 눌렀을 때 시리얼 모니터 </a:t>
            </a:r>
            <a:r>
              <a:rPr lang="en-US" altLang="ko-KR" sz="1500" dirty="0" smtClean="0"/>
              <a:t>‘m’ </a:t>
            </a:r>
            <a:r>
              <a:rPr lang="ko-KR" altLang="en-US" sz="1500" dirty="0" smtClean="0"/>
              <a:t>메시지가 보이면 수동 모드</a:t>
            </a:r>
          </a:p>
          <a:p>
            <a:pPr marL="457200" indent="-342900" algn="l">
              <a:spcBef>
                <a:spcPts val="1600"/>
              </a:spcBef>
              <a:buSzPts val="1800"/>
              <a:buFont typeface="Arial" panose="020B0604020202020204" pitchFamily="34" charset="0"/>
              <a:buAutoNum type="arabicPeriod"/>
            </a:pPr>
            <a:r>
              <a:rPr lang="en-US" altLang="ko-KR" sz="1500" dirty="0" smtClean="0"/>
              <a:t>1 0 0 FFFF</a:t>
            </a:r>
            <a:r>
              <a:rPr lang="ko-KR" altLang="en-US" sz="1500" dirty="0" smtClean="0"/>
              <a:t>는 전진</a:t>
            </a:r>
          </a:p>
          <a:p>
            <a:pPr marL="457200" indent="-342900" algn="l">
              <a:spcBef>
                <a:spcPts val="0"/>
              </a:spcBef>
              <a:buSzPts val="1800"/>
              <a:buFont typeface="Arial" panose="020B0604020202020204" pitchFamily="34" charset="0"/>
              <a:buAutoNum type="arabicPeriod"/>
            </a:pPr>
            <a:r>
              <a:rPr lang="en-US" altLang="ko-KR" sz="1500" dirty="0" smtClean="0"/>
              <a:t>1 1 0 RRRR</a:t>
            </a:r>
            <a:r>
              <a:rPr lang="ko-KR" altLang="en-US" sz="1500" dirty="0" smtClean="0"/>
              <a:t>은 후진</a:t>
            </a:r>
          </a:p>
          <a:p>
            <a:pPr marL="457200" algn="l">
              <a:spcBef>
                <a:spcPts val="1600"/>
              </a:spcBef>
              <a:spcAft>
                <a:spcPts val="1600"/>
              </a:spcAft>
            </a:pPr>
            <a:endParaRPr lang="ko-KR" altLang="en-US" sz="1500" dirty="0"/>
          </a:p>
        </p:txBody>
      </p:sp>
      <p:sp>
        <p:nvSpPr>
          <p:cNvPr id="27" name="직사각형 26"/>
          <p:cNvSpPr/>
          <p:nvPr/>
        </p:nvSpPr>
        <p:spPr>
          <a:xfrm flipV="1">
            <a:off x="893710" y="2502550"/>
            <a:ext cx="983218" cy="6978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 flipV="1">
            <a:off x="1298775" y="1619049"/>
            <a:ext cx="325490" cy="29395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479444" y="5269834"/>
            <a:ext cx="930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④ </a:t>
            </a:r>
            <a:r>
              <a:rPr lang="ko-KR" altLang="en-US" dirty="0" smtClean="0"/>
              <a:t>전진</a:t>
            </a:r>
            <a:endParaRPr lang="ko-KR" altLang="en-US" dirty="0"/>
          </a:p>
        </p:txBody>
      </p:sp>
      <p:sp>
        <p:nvSpPr>
          <p:cNvPr id="19" name="직사각형 18"/>
          <p:cNvSpPr/>
          <p:nvPr/>
        </p:nvSpPr>
        <p:spPr>
          <a:xfrm>
            <a:off x="425002" y="5849810"/>
            <a:ext cx="6078069" cy="34987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Google Shape;2368;p2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7614" y="6034980"/>
            <a:ext cx="5152685" cy="3153746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직사각형 20"/>
          <p:cNvSpPr/>
          <p:nvPr/>
        </p:nvSpPr>
        <p:spPr>
          <a:xfrm flipV="1">
            <a:off x="893709" y="6901342"/>
            <a:ext cx="1091501" cy="6544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Google Shape;2367;p297"/>
          <p:cNvSpPr txBox="1">
            <a:spLocks/>
          </p:cNvSpPr>
          <p:nvPr/>
        </p:nvSpPr>
        <p:spPr>
          <a:xfrm>
            <a:off x="2297151" y="6732399"/>
            <a:ext cx="3209441" cy="1441445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0" indent="0" algn="ctr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altLang="ko-KR" sz="1500" dirty="0" smtClean="0"/>
              <a:t>1 0 0 FFFF</a:t>
            </a:r>
            <a:r>
              <a:rPr lang="ko-KR" altLang="en-US" sz="1500" dirty="0" smtClean="0"/>
              <a:t>는 전진 모드</a:t>
            </a:r>
          </a:p>
          <a:p>
            <a:pPr algn="l">
              <a:spcBef>
                <a:spcPts val="1600"/>
              </a:spcBef>
            </a:pPr>
            <a:r>
              <a:rPr lang="ko-KR" altLang="en-US" sz="1500" dirty="0" smtClean="0"/>
              <a:t>페달을 밟을 경우 세번째 숫자는 </a:t>
            </a:r>
            <a:r>
              <a:rPr lang="en-US" altLang="ko-KR" sz="1500" dirty="0" smtClean="0"/>
              <a:t>0~255</a:t>
            </a:r>
            <a:r>
              <a:rPr lang="ko-KR" altLang="en-US" sz="1500" dirty="0" smtClean="0"/>
              <a:t>까지 변화함</a:t>
            </a:r>
          </a:p>
          <a:p>
            <a:pPr algn="l">
              <a:spcBef>
                <a:spcPts val="1600"/>
              </a:spcBef>
              <a:spcAft>
                <a:spcPts val="1600"/>
              </a:spcAft>
            </a:pPr>
            <a:r>
              <a:rPr lang="en-US" altLang="ko-KR" sz="1500" b="1" dirty="0" smtClean="0">
                <a:solidFill>
                  <a:srgbClr val="FF9900"/>
                </a:solidFill>
              </a:rPr>
              <a:t>1 0 (0~255) FFFF</a:t>
            </a:r>
            <a:endParaRPr lang="ko-KR" altLang="en-US" sz="1500" b="1" dirty="0">
              <a:solidFill>
                <a:srgbClr val="FF9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0103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461096" y="493068"/>
            <a:ext cx="930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⑤ </a:t>
            </a:r>
            <a:r>
              <a:rPr lang="ko-KR" altLang="en-US" dirty="0" smtClean="0"/>
              <a:t>후진</a:t>
            </a:r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431017" y="1021043"/>
            <a:ext cx="6078069" cy="36953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Google Shape;2375;p29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93708" y="1270016"/>
            <a:ext cx="5116590" cy="3197390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374;p298"/>
          <p:cNvSpPr txBox="1">
            <a:spLocks/>
          </p:cNvSpPr>
          <p:nvPr/>
        </p:nvSpPr>
        <p:spPr>
          <a:xfrm>
            <a:off x="2969272" y="1937765"/>
            <a:ext cx="2669083" cy="1308432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0" indent="0" algn="ctr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altLang="ko-KR" sz="1500" dirty="0" smtClean="0"/>
              <a:t>1 1 0 RRRR</a:t>
            </a:r>
            <a:r>
              <a:rPr lang="ko-KR" altLang="en-US" sz="1500" dirty="0" smtClean="0"/>
              <a:t>는 후진 모드</a:t>
            </a:r>
            <a:endParaRPr lang="ko-KR" altLang="en-US" sz="1500" b="1" dirty="0" smtClean="0"/>
          </a:p>
          <a:p>
            <a:pPr algn="l">
              <a:spcBef>
                <a:spcPts val="1600"/>
              </a:spcBef>
            </a:pPr>
            <a:r>
              <a:rPr lang="ko-KR" altLang="en-US" sz="1500" dirty="0"/>
              <a:t>페달을 밟을 경우 세번째 숫자는 </a:t>
            </a:r>
            <a:r>
              <a:rPr lang="en-US" altLang="ko-KR" sz="1500" dirty="0"/>
              <a:t>0~255</a:t>
            </a:r>
            <a:r>
              <a:rPr lang="ko-KR" altLang="en-US" sz="1500" dirty="0"/>
              <a:t>까지 변화함</a:t>
            </a:r>
          </a:p>
          <a:p>
            <a:pPr algn="l">
              <a:spcBef>
                <a:spcPts val="1600"/>
              </a:spcBef>
              <a:spcAft>
                <a:spcPts val="1600"/>
              </a:spcAft>
            </a:pPr>
            <a:r>
              <a:rPr lang="en-US" altLang="ko-KR" sz="1500" b="1" dirty="0" smtClean="0">
                <a:solidFill>
                  <a:srgbClr val="FF9900"/>
                </a:solidFill>
              </a:rPr>
              <a:t>1 1 (0~255) RRRR</a:t>
            </a:r>
            <a:endParaRPr lang="ko-KR" altLang="en-US" sz="1500" b="1" dirty="0">
              <a:solidFill>
                <a:srgbClr val="FF9900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 flipV="1">
            <a:off x="941835" y="2166367"/>
            <a:ext cx="1091501" cy="6544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461096" y="5005595"/>
            <a:ext cx="930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⑥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조향</a:t>
            </a:r>
            <a:endParaRPr lang="ko-KR" altLang="en-US" dirty="0"/>
          </a:p>
        </p:txBody>
      </p:sp>
      <p:sp>
        <p:nvSpPr>
          <p:cNvPr id="19" name="직사각형 18"/>
          <p:cNvSpPr/>
          <p:nvPr/>
        </p:nvSpPr>
        <p:spPr>
          <a:xfrm>
            <a:off x="431017" y="5533570"/>
            <a:ext cx="6078069" cy="36953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Google Shape;2374;p298"/>
          <p:cNvSpPr txBox="1">
            <a:spLocks/>
          </p:cNvSpPr>
          <p:nvPr/>
        </p:nvSpPr>
        <p:spPr>
          <a:xfrm>
            <a:off x="3518210" y="7661471"/>
            <a:ext cx="2813380" cy="1567435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0" indent="0" algn="ctr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ko-KR" altLang="en-US" sz="1500" dirty="0" smtClean="0"/>
              <a:t>수동모드로 </a:t>
            </a:r>
            <a:r>
              <a:rPr lang="ko-KR" altLang="en-US" sz="1500" dirty="0" err="1" smtClean="0"/>
              <a:t>조향을</a:t>
            </a:r>
            <a:r>
              <a:rPr lang="ko-KR" altLang="en-US" sz="1500" dirty="0" smtClean="0"/>
              <a:t> 할 때는 </a:t>
            </a:r>
            <a:r>
              <a:rPr lang="ko-KR" altLang="en-US" sz="1500" dirty="0" err="1" smtClean="0"/>
              <a:t>스텝모터</a:t>
            </a:r>
            <a:r>
              <a:rPr lang="ko-KR" altLang="en-US" sz="1500" dirty="0" smtClean="0"/>
              <a:t> 케이블을 제거해주세요</a:t>
            </a:r>
            <a:r>
              <a:rPr lang="en-US" altLang="ko-KR" sz="1500" dirty="0" smtClean="0"/>
              <a:t>.</a:t>
            </a:r>
          </a:p>
          <a:p>
            <a:pPr algn="l">
              <a:spcBef>
                <a:spcPts val="0"/>
              </a:spcBef>
            </a:pPr>
            <a:endParaRPr lang="en-US" altLang="ko-KR" sz="1500" b="1" dirty="0">
              <a:solidFill>
                <a:srgbClr val="FF9900"/>
              </a:solidFill>
            </a:endParaRPr>
          </a:p>
          <a:p>
            <a:pPr algn="l">
              <a:spcBef>
                <a:spcPts val="0"/>
              </a:spcBef>
            </a:pPr>
            <a:r>
              <a:rPr lang="ko-KR" altLang="en-US" sz="1500" b="1" dirty="0" smtClean="0">
                <a:solidFill>
                  <a:srgbClr val="FF9900"/>
                </a:solidFill>
              </a:rPr>
              <a:t>제거하지 않고 </a:t>
            </a:r>
            <a:r>
              <a:rPr lang="ko-KR" altLang="en-US" sz="1500" b="1" dirty="0" err="1" smtClean="0">
                <a:solidFill>
                  <a:srgbClr val="FF9900"/>
                </a:solidFill>
              </a:rPr>
              <a:t>조향을</a:t>
            </a:r>
            <a:r>
              <a:rPr lang="ko-KR" altLang="en-US" sz="1500" b="1" dirty="0" smtClean="0">
                <a:solidFill>
                  <a:srgbClr val="FF9900"/>
                </a:solidFill>
              </a:rPr>
              <a:t> 할 경우 </a:t>
            </a:r>
            <a:r>
              <a:rPr lang="ko-KR" altLang="en-US" sz="1500" b="1" dirty="0" err="1" smtClean="0">
                <a:solidFill>
                  <a:srgbClr val="FF9900"/>
                </a:solidFill>
              </a:rPr>
              <a:t>스텝모터에</a:t>
            </a:r>
            <a:r>
              <a:rPr lang="ko-KR" altLang="en-US" sz="1500" b="1" dirty="0" smtClean="0">
                <a:solidFill>
                  <a:srgbClr val="FF9900"/>
                </a:solidFill>
              </a:rPr>
              <a:t> 무리가 가고 </a:t>
            </a:r>
            <a:r>
              <a:rPr lang="ko-KR" altLang="en-US" sz="1500" b="1" dirty="0" err="1" smtClean="0">
                <a:solidFill>
                  <a:srgbClr val="FF9900"/>
                </a:solidFill>
              </a:rPr>
              <a:t>조향이</a:t>
            </a:r>
            <a:r>
              <a:rPr lang="ko-KR" altLang="en-US" sz="1500" b="1" dirty="0" smtClean="0">
                <a:solidFill>
                  <a:srgbClr val="FF9900"/>
                </a:solidFill>
              </a:rPr>
              <a:t> 잘 되지 않습니다</a:t>
            </a:r>
            <a:r>
              <a:rPr lang="en-US" altLang="ko-KR" sz="1500" b="1" dirty="0" smtClean="0">
                <a:solidFill>
                  <a:srgbClr val="FF9900"/>
                </a:solidFill>
              </a:rPr>
              <a:t>.</a:t>
            </a:r>
            <a:endParaRPr lang="ko-KR" altLang="en-US" sz="1500" b="1" dirty="0">
              <a:solidFill>
                <a:srgbClr val="FF9900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816827" y="6555284"/>
            <a:ext cx="226091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 err="1" smtClean="0">
                <a:solidFill>
                  <a:srgbClr val="FF0000"/>
                </a:solidFill>
              </a:rPr>
              <a:t>스텝모터</a:t>
            </a:r>
            <a:r>
              <a:rPr lang="ko-KR" altLang="en-US" b="1" dirty="0" smtClean="0">
                <a:solidFill>
                  <a:srgbClr val="FF0000"/>
                </a:solidFill>
              </a:rPr>
              <a:t> 케이블 사진 추가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246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>
            <a:off x="491174" y="1493435"/>
            <a:ext cx="5921659" cy="2549487"/>
            <a:chOff x="0" y="5945617"/>
            <a:chExt cx="7959196" cy="3030248"/>
          </a:xfrm>
        </p:grpSpPr>
        <p:sp>
          <p:nvSpPr>
            <p:cNvPr id="8" name="Google Shape;1569;p201"/>
            <p:cNvSpPr txBox="1">
              <a:spLocks/>
            </p:cNvSpPr>
            <p:nvPr/>
          </p:nvSpPr>
          <p:spPr>
            <a:xfrm>
              <a:off x="918360" y="5945617"/>
              <a:ext cx="6407908" cy="822300"/>
            </a:xfrm>
            <a:prstGeom prst="rect">
              <a:avLst/>
            </a:prstGeom>
          </p:spPr>
          <p:txBody>
            <a:bodyPr spcFirstLastPara="1" vert="horz" wrap="square" lIns="91425" tIns="91425" rIns="91425" bIns="91425" rtlCol="0" anchor="t" anchorCtr="0">
              <a:noAutofit/>
            </a:bodyPr>
            <a:lstStyle>
              <a:lvl1pPr marL="171450" indent="-171450" algn="l" defTabSz="685800" rtl="0" eaLnBrk="1" latinLnBrk="1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14350" indent="-17145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857250" indent="-17145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200150" indent="-17145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43050" indent="-17145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885950" indent="-17145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Bef>
                  <a:spcPts val="0"/>
                </a:spcBef>
                <a:buFont typeface="Arial" panose="020B0604020202020204" pitchFamily="34" charset="0"/>
                <a:buNone/>
              </a:pPr>
              <a:r>
                <a:rPr lang="en-US" sz="3000" u="sng" dirty="0" smtClean="0">
                  <a:solidFill>
                    <a:schemeClr val="hlink"/>
                  </a:solidFill>
                  <a:latin typeface="+mj-ea"/>
                  <a:ea typeface="+mj-ea"/>
                  <a:cs typeface="Arial"/>
                  <a:sym typeface="Arial"/>
                  <a:hlinkClick r:id="rId2"/>
                </a:rPr>
                <a:t>http://appinventor.mit.edu/</a:t>
              </a:r>
              <a:endParaRPr lang="en-US" sz="3000" u="sng" dirty="0" smtClean="0">
                <a:solidFill>
                  <a:schemeClr val="hlink"/>
                </a:solidFill>
                <a:latin typeface="+mj-ea"/>
                <a:ea typeface="+mj-ea"/>
                <a:cs typeface="Arial"/>
                <a:sym typeface="Arial"/>
              </a:endParaRPr>
            </a:p>
            <a:p>
              <a:pPr marL="0" indent="0">
                <a:spcBef>
                  <a:spcPts val="0"/>
                </a:spcBef>
                <a:spcAft>
                  <a:spcPts val="1600"/>
                </a:spcAft>
                <a:buFont typeface="Arial" panose="020B0604020202020204" pitchFamily="34" charset="0"/>
                <a:buNone/>
              </a:pPr>
              <a:endParaRPr lang="en-US" sz="3000" dirty="0">
                <a:latin typeface="+mj-ea"/>
                <a:ea typeface="+mj-ea"/>
              </a:endParaRPr>
            </a:p>
          </p:txBody>
        </p:sp>
        <p:pic>
          <p:nvPicPr>
            <p:cNvPr id="9" name="Google Shape;1570;p20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0" y="6708915"/>
              <a:ext cx="7959196" cy="22669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" name="Google Shape;1571;p201"/>
            <p:cNvSpPr/>
            <p:nvPr/>
          </p:nvSpPr>
          <p:spPr>
            <a:xfrm>
              <a:off x="1285025" y="6655690"/>
              <a:ext cx="1139400" cy="663300"/>
            </a:xfrm>
            <a:prstGeom prst="ellipse">
              <a:avLst/>
            </a:prstGeom>
            <a:noFill/>
            <a:ln w="762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" name="직사각형 11"/>
          <p:cNvSpPr/>
          <p:nvPr/>
        </p:nvSpPr>
        <p:spPr>
          <a:xfrm>
            <a:off x="443046" y="1191126"/>
            <a:ext cx="6078069" cy="32966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456360" y="788283"/>
            <a:ext cx="2988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① </a:t>
            </a:r>
            <a:r>
              <a:rPr lang="ko-KR" altLang="en-US" dirty="0" err="1" smtClean="0"/>
              <a:t>앱인벤터</a:t>
            </a:r>
            <a:r>
              <a:rPr lang="ko-KR" altLang="en-US" dirty="0" smtClean="0"/>
              <a:t> 접속 및 앱 열기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79444" y="5305928"/>
            <a:ext cx="1444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② </a:t>
            </a:r>
            <a:r>
              <a:rPr lang="ko-KR" altLang="en-US" dirty="0" smtClean="0"/>
              <a:t>언어 설정</a:t>
            </a:r>
            <a:endParaRPr lang="ko-KR" altLang="en-US" dirty="0"/>
          </a:p>
        </p:txBody>
      </p:sp>
      <p:pic>
        <p:nvPicPr>
          <p:cNvPr id="20" name="Google Shape;1577;p2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9450" y="5928517"/>
            <a:ext cx="5993545" cy="12139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1578;p202"/>
          <p:cNvPicPr preferRelativeResize="0"/>
          <p:nvPr/>
        </p:nvPicPr>
        <p:blipFill rotWithShape="1">
          <a:blip r:embed="rId5">
            <a:alphaModFix/>
          </a:blip>
          <a:srcRect b="36351"/>
          <a:stretch/>
        </p:blipFill>
        <p:spPr>
          <a:xfrm>
            <a:off x="5086913" y="6208071"/>
            <a:ext cx="923574" cy="2449261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직사각형 21"/>
          <p:cNvSpPr/>
          <p:nvPr/>
        </p:nvSpPr>
        <p:spPr>
          <a:xfrm>
            <a:off x="425002" y="5885905"/>
            <a:ext cx="6078069" cy="32966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Google Shape;1571;p201"/>
          <p:cNvSpPr/>
          <p:nvPr/>
        </p:nvSpPr>
        <p:spPr>
          <a:xfrm>
            <a:off x="4883222" y="7635006"/>
            <a:ext cx="847716" cy="558065"/>
          </a:xfrm>
          <a:prstGeom prst="ellipse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1571;p201"/>
          <p:cNvSpPr/>
          <p:nvPr/>
        </p:nvSpPr>
        <p:spPr>
          <a:xfrm>
            <a:off x="5056837" y="5876140"/>
            <a:ext cx="847716" cy="558065"/>
          </a:xfrm>
          <a:prstGeom prst="ellipse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직사각형 13"/>
          <p:cNvSpPr/>
          <p:nvPr/>
        </p:nvSpPr>
        <p:spPr>
          <a:xfrm>
            <a:off x="145879" y="305722"/>
            <a:ext cx="3571812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/>
              <a:t>5. </a:t>
            </a:r>
            <a:r>
              <a:rPr lang="ko-KR" altLang="en-US" dirty="0" err="1" smtClean="0"/>
              <a:t>앱인벤터를</a:t>
            </a:r>
            <a:r>
              <a:rPr lang="ko-KR" altLang="en-US" dirty="0" smtClean="0"/>
              <a:t> 이용해 앱 설치하기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57243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406952" y="1203158"/>
            <a:ext cx="6078069" cy="32966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439084" y="652761"/>
            <a:ext cx="1906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③ </a:t>
            </a:r>
            <a:r>
              <a:rPr lang="ko-KR" altLang="en-US" dirty="0" smtClean="0"/>
              <a:t>프로젝트 열기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476" y="1335963"/>
            <a:ext cx="2618987" cy="303104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8254" y="1335963"/>
            <a:ext cx="2791640" cy="1196417"/>
          </a:xfrm>
          <a:prstGeom prst="rect">
            <a:avLst/>
          </a:prstGeom>
        </p:spPr>
      </p:pic>
      <p:sp>
        <p:nvSpPr>
          <p:cNvPr id="26" name="Google Shape;1650;p210"/>
          <p:cNvSpPr/>
          <p:nvPr/>
        </p:nvSpPr>
        <p:spPr>
          <a:xfrm rot="5400000">
            <a:off x="3013074" y="1471178"/>
            <a:ext cx="332928" cy="593059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1650;p210"/>
          <p:cNvSpPr/>
          <p:nvPr/>
        </p:nvSpPr>
        <p:spPr>
          <a:xfrm rot="10800000">
            <a:off x="3949737" y="1934171"/>
            <a:ext cx="332928" cy="869187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직사각형 27"/>
          <p:cNvSpPr/>
          <p:nvPr/>
        </p:nvSpPr>
        <p:spPr>
          <a:xfrm>
            <a:off x="491475" y="2031725"/>
            <a:ext cx="2059219" cy="337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3683751" y="1597131"/>
            <a:ext cx="791997" cy="337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3488254" y="3064366"/>
            <a:ext cx="284546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 err="1" smtClean="0">
                <a:solidFill>
                  <a:srgbClr val="FF0000"/>
                </a:solidFill>
              </a:rPr>
              <a:t>Github</a:t>
            </a:r>
            <a:r>
              <a:rPr lang="ko-KR" altLang="en-US" b="1" dirty="0" smtClean="0">
                <a:solidFill>
                  <a:srgbClr val="FF0000"/>
                </a:solidFill>
              </a:rPr>
              <a:t>에서 다운로드 받은   </a:t>
            </a:r>
            <a:r>
              <a:rPr lang="en-US" altLang="ko-KR" b="1" dirty="0" smtClean="0">
                <a:solidFill>
                  <a:srgbClr val="FF0000"/>
                </a:solidFill>
              </a:rPr>
              <a:t>AICar_BT4.aia 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ko-KR" altLang="en-US" b="1" dirty="0">
                <a:solidFill>
                  <a:srgbClr val="FF0000"/>
                </a:solidFill>
              </a:rPr>
              <a:t>파일을</a:t>
            </a:r>
            <a:r>
              <a:rPr lang="en-US" altLang="ko-KR" b="1" dirty="0">
                <a:solidFill>
                  <a:srgbClr val="FF0000"/>
                </a:solidFill>
              </a:rPr>
              <a:t> </a:t>
            </a:r>
            <a:r>
              <a:rPr lang="ko-KR" altLang="en-US" b="1" dirty="0" smtClean="0">
                <a:solidFill>
                  <a:srgbClr val="FF0000"/>
                </a:solidFill>
              </a:rPr>
              <a:t>선택합니다</a:t>
            </a:r>
            <a:r>
              <a:rPr lang="en-US" altLang="ko-KR" b="1" dirty="0" smtClean="0">
                <a:solidFill>
                  <a:srgbClr val="FF0000"/>
                </a:solidFill>
              </a:rPr>
              <a:t>.</a:t>
            </a:r>
            <a:endParaRPr lang="ko-KR" altLang="en-US" dirty="0"/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967" y="5413963"/>
            <a:ext cx="3614675" cy="3213045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7209" y="5396323"/>
            <a:ext cx="2295845" cy="1190791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433572" y="4851053"/>
            <a:ext cx="2473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④ </a:t>
            </a:r>
            <a:r>
              <a:rPr lang="ko-KR" altLang="en-US" dirty="0" smtClean="0"/>
              <a:t>앱 다운로드 및 설치</a:t>
            </a:r>
            <a:endParaRPr lang="ko-KR" altLang="en-US" dirty="0"/>
          </a:p>
        </p:txBody>
      </p:sp>
      <p:grpSp>
        <p:nvGrpSpPr>
          <p:cNvPr id="33" name="그룹 32"/>
          <p:cNvGrpSpPr/>
          <p:nvPr/>
        </p:nvGrpSpPr>
        <p:grpSpPr>
          <a:xfrm>
            <a:off x="406952" y="5396323"/>
            <a:ext cx="6078069" cy="3296652"/>
            <a:chOff x="406951" y="5894801"/>
            <a:chExt cx="6078069" cy="3296652"/>
          </a:xfrm>
        </p:grpSpPr>
        <p:sp>
          <p:nvSpPr>
            <p:cNvPr id="34" name="직사각형 33"/>
            <p:cNvSpPr/>
            <p:nvPr/>
          </p:nvSpPr>
          <p:spPr>
            <a:xfrm>
              <a:off x="406951" y="5894801"/>
              <a:ext cx="6078069" cy="32966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5" name="그림 3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292437" y="6340753"/>
              <a:ext cx="1925462" cy="505179"/>
            </a:xfrm>
            <a:prstGeom prst="rect">
              <a:avLst/>
            </a:prstGeom>
          </p:spPr>
        </p:pic>
        <p:sp>
          <p:nvSpPr>
            <p:cNvPr id="36" name="직사각형 35"/>
            <p:cNvSpPr/>
            <p:nvPr/>
          </p:nvSpPr>
          <p:spPr>
            <a:xfrm>
              <a:off x="1970439" y="6387224"/>
              <a:ext cx="1916267" cy="264615"/>
            </a:xfrm>
            <a:prstGeom prst="rect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Google Shape;1650;p210"/>
            <p:cNvSpPr/>
            <p:nvPr/>
          </p:nvSpPr>
          <p:spPr>
            <a:xfrm rot="5400000">
              <a:off x="3935371" y="6327144"/>
              <a:ext cx="311350" cy="403089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rgbClr val="FF0000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650;p210"/>
            <p:cNvSpPr/>
            <p:nvPr/>
          </p:nvSpPr>
          <p:spPr>
            <a:xfrm rot="10800000">
              <a:off x="5095283" y="6872833"/>
              <a:ext cx="319769" cy="459539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rgbClr val="FF0000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39" name="그림 38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687816" y="7359274"/>
              <a:ext cx="1276209" cy="16285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91997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8028" y="5853203"/>
            <a:ext cx="1606774" cy="33929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0522" y="1112675"/>
            <a:ext cx="1601785" cy="3382366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497" y="1122214"/>
            <a:ext cx="1601785" cy="338236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25944" y="581353"/>
            <a:ext cx="1906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① </a:t>
            </a:r>
            <a:r>
              <a:rPr lang="ko-KR" altLang="en-US" dirty="0" smtClean="0"/>
              <a:t>블루투스 연결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79444" y="5113430"/>
            <a:ext cx="1444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②</a:t>
            </a:r>
            <a:r>
              <a:rPr lang="en-US" altLang="ko-KR" dirty="0" smtClean="0"/>
              <a:t> </a:t>
            </a:r>
            <a:r>
              <a:rPr lang="ko-KR" altLang="en-US" dirty="0" smtClean="0"/>
              <a:t>모드 전환</a:t>
            </a:r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369246" y="1084167"/>
            <a:ext cx="6078069" cy="34987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124447" y="184302"/>
            <a:ext cx="37000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6. </a:t>
            </a:r>
            <a:r>
              <a:rPr lang="en-US" altLang="ko-KR" dirty="0" smtClean="0"/>
              <a:t>AI </a:t>
            </a:r>
            <a:r>
              <a:rPr lang="ko-KR" altLang="en-US" dirty="0" err="1" smtClean="0"/>
              <a:t>고카트</a:t>
            </a:r>
            <a:r>
              <a:rPr lang="ko-KR" altLang="en-US" dirty="0" smtClean="0"/>
              <a:t> 동작 확인</a:t>
            </a:r>
            <a:r>
              <a:rPr lang="en-US" altLang="ko-KR" dirty="0" smtClean="0"/>
              <a:t>_</a:t>
            </a:r>
            <a:r>
              <a:rPr lang="ko-KR" altLang="en-US" dirty="0" err="1" smtClean="0"/>
              <a:t>전용앱모드</a:t>
            </a:r>
            <a:endParaRPr lang="ko-KR" altLang="en-US" dirty="0"/>
          </a:p>
        </p:txBody>
      </p:sp>
      <p:sp>
        <p:nvSpPr>
          <p:cNvPr id="34" name="Google Shape;2360;p296"/>
          <p:cNvSpPr txBox="1">
            <a:spLocks/>
          </p:cNvSpPr>
          <p:nvPr/>
        </p:nvSpPr>
        <p:spPr>
          <a:xfrm>
            <a:off x="4159432" y="2571787"/>
            <a:ext cx="2339245" cy="1512593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0" indent="0" algn="ctr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altLang="ko-KR" sz="1200" dirty="0" err="1" smtClean="0"/>
              <a:t>AICar</a:t>
            </a:r>
            <a:r>
              <a:rPr lang="en-US" altLang="ko-KR" sz="1200" dirty="0" smtClean="0"/>
              <a:t> </a:t>
            </a:r>
            <a:r>
              <a:rPr lang="ko-KR" altLang="en-US" sz="1200" dirty="0" err="1" smtClean="0"/>
              <a:t>전용앱을</a:t>
            </a:r>
            <a:r>
              <a:rPr lang="ko-KR" altLang="en-US" sz="1200" dirty="0" smtClean="0"/>
              <a:t> 엽니다</a:t>
            </a:r>
            <a:r>
              <a:rPr lang="en-US" altLang="ko-KR" sz="1200" dirty="0" smtClean="0"/>
              <a:t>.</a:t>
            </a:r>
          </a:p>
          <a:p>
            <a:pPr algn="l">
              <a:spcBef>
                <a:spcPts val="0"/>
              </a:spcBef>
            </a:pPr>
            <a:endParaRPr lang="en-US" altLang="ko-KR" sz="1200" dirty="0"/>
          </a:p>
          <a:p>
            <a:pPr algn="l">
              <a:spcBef>
                <a:spcPts val="0"/>
              </a:spcBef>
            </a:pPr>
            <a:r>
              <a:rPr lang="ko-KR" altLang="en-US" sz="1200" dirty="0" smtClean="0"/>
              <a:t>먼저 블루투스 이름을 입력하고 </a:t>
            </a:r>
            <a:r>
              <a:rPr lang="en-US" altLang="ko-KR" sz="1200" dirty="0" smtClean="0"/>
              <a:t>‘</a:t>
            </a:r>
            <a:r>
              <a:rPr lang="ko-KR" altLang="en-US" sz="1200" dirty="0" smtClean="0"/>
              <a:t>입력</a:t>
            </a:r>
            <a:r>
              <a:rPr lang="en-US" altLang="ko-KR" sz="1200" dirty="0" smtClean="0"/>
              <a:t>’ </a:t>
            </a:r>
            <a:r>
              <a:rPr lang="ko-KR" altLang="en-US" sz="1200" dirty="0" smtClean="0"/>
              <a:t>버튼을 누르세요</a:t>
            </a:r>
            <a:r>
              <a:rPr lang="en-US" altLang="ko-KR" sz="1200" dirty="0" smtClean="0"/>
              <a:t>.</a:t>
            </a:r>
          </a:p>
          <a:p>
            <a:pPr algn="l">
              <a:spcBef>
                <a:spcPts val="0"/>
              </a:spcBef>
            </a:pPr>
            <a:endParaRPr lang="en-US" altLang="ko-KR" sz="1200" dirty="0"/>
          </a:p>
          <a:p>
            <a:pPr algn="l">
              <a:spcBef>
                <a:spcPts val="0"/>
              </a:spcBef>
            </a:pPr>
            <a:r>
              <a:rPr lang="ko-KR" altLang="en-US" sz="1200" dirty="0" smtClean="0"/>
              <a:t>앱을 사용할 때는 항상 연결되었다는 메시지가 나온 다음에 명령 버튼을 사용합니다</a:t>
            </a:r>
            <a:r>
              <a:rPr lang="en-US" altLang="ko-KR" sz="1200" dirty="0" smtClean="0"/>
              <a:t>.</a:t>
            </a:r>
            <a:endParaRPr lang="ko-KR" altLang="en-US" sz="1200" dirty="0"/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497" y="5853203"/>
            <a:ext cx="1601785" cy="3382365"/>
          </a:xfrm>
          <a:prstGeom prst="rect">
            <a:avLst/>
          </a:prstGeom>
        </p:spPr>
      </p:pic>
      <p:sp>
        <p:nvSpPr>
          <p:cNvPr id="37" name="직사각형 36"/>
          <p:cNvSpPr/>
          <p:nvPr/>
        </p:nvSpPr>
        <p:spPr>
          <a:xfrm>
            <a:off x="342588" y="5791059"/>
            <a:ext cx="6078069" cy="34987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/>
          <p:cNvSpPr/>
          <p:nvPr/>
        </p:nvSpPr>
        <p:spPr>
          <a:xfrm flipV="1">
            <a:off x="1443265" y="7235205"/>
            <a:ext cx="830884" cy="8174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/>
          <p:cNvSpPr/>
          <p:nvPr/>
        </p:nvSpPr>
        <p:spPr>
          <a:xfrm flipV="1">
            <a:off x="3264765" y="7235205"/>
            <a:ext cx="830884" cy="8174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Google Shape;1650;p210"/>
          <p:cNvSpPr/>
          <p:nvPr/>
        </p:nvSpPr>
        <p:spPr>
          <a:xfrm rot="5400000">
            <a:off x="2631318" y="7278575"/>
            <a:ext cx="332928" cy="864706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2360;p296"/>
          <p:cNvSpPr txBox="1">
            <a:spLocks/>
          </p:cNvSpPr>
          <p:nvPr/>
        </p:nvSpPr>
        <p:spPr>
          <a:xfrm>
            <a:off x="4159432" y="6729761"/>
            <a:ext cx="2312587" cy="244436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0" indent="0" algn="ctr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ko-KR" altLang="en-US" sz="1500" dirty="0" smtClean="0"/>
              <a:t>블루투스가 연결되고 나서 </a:t>
            </a:r>
            <a:r>
              <a:rPr lang="en-US" altLang="ko-KR" sz="1500" dirty="0" smtClean="0"/>
              <a:t>‘</a:t>
            </a:r>
            <a:r>
              <a:rPr lang="ko-KR" altLang="en-US" sz="1500" dirty="0" err="1" smtClean="0"/>
              <a:t>모드바꾸기</a:t>
            </a:r>
            <a:r>
              <a:rPr lang="en-US" altLang="ko-KR" sz="1500" dirty="0" smtClean="0"/>
              <a:t>’</a:t>
            </a:r>
            <a:r>
              <a:rPr lang="ko-KR" altLang="en-US" sz="1500" dirty="0" smtClean="0"/>
              <a:t>버튼을 누릅니다</a:t>
            </a:r>
            <a:r>
              <a:rPr lang="en-US" altLang="ko-KR" sz="1500" dirty="0" smtClean="0"/>
              <a:t>. </a:t>
            </a:r>
          </a:p>
          <a:p>
            <a:pPr algn="l">
              <a:spcBef>
                <a:spcPts val="0"/>
              </a:spcBef>
            </a:pPr>
            <a:endParaRPr lang="en-US" altLang="ko-KR" sz="1500" dirty="0"/>
          </a:p>
          <a:p>
            <a:pPr algn="l">
              <a:spcBef>
                <a:spcPts val="0"/>
              </a:spcBef>
            </a:pPr>
            <a:r>
              <a:rPr lang="ko-KR" altLang="en-US" sz="1500" dirty="0" smtClean="0"/>
              <a:t>모드가 </a:t>
            </a:r>
            <a:r>
              <a:rPr lang="en-US" altLang="ko-KR" sz="1500" dirty="0" smtClean="0"/>
              <a:t>‘</a:t>
            </a:r>
            <a:r>
              <a:rPr lang="ko-KR" altLang="en-US" sz="1500" dirty="0" err="1" smtClean="0"/>
              <a:t>앱모드</a:t>
            </a:r>
            <a:r>
              <a:rPr lang="en-US" altLang="ko-KR" sz="1500" dirty="0" smtClean="0"/>
              <a:t>’</a:t>
            </a:r>
            <a:r>
              <a:rPr lang="ko-KR" altLang="en-US" sz="1500" dirty="0" smtClean="0"/>
              <a:t>로 바뀌면 앱을 이용해 </a:t>
            </a:r>
            <a:r>
              <a:rPr lang="en-US" altLang="ko-KR" sz="1500" dirty="0" err="1" smtClean="0"/>
              <a:t>AICar</a:t>
            </a:r>
            <a:r>
              <a:rPr lang="ko-KR" altLang="en-US" sz="1500" dirty="0" smtClean="0"/>
              <a:t>를 조종할 수 있습니다</a:t>
            </a:r>
            <a:r>
              <a:rPr lang="en-US" altLang="ko-KR" sz="1500" dirty="0" smtClean="0"/>
              <a:t>.</a:t>
            </a:r>
          </a:p>
          <a:p>
            <a:pPr algn="l">
              <a:spcBef>
                <a:spcPts val="0"/>
              </a:spcBef>
            </a:pPr>
            <a:endParaRPr lang="en-US" altLang="ko-KR" sz="1500" dirty="0"/>
          </a:p>
          <a:p>
            <a:pPr algn="l">
              <a:spcBef>
                <a:spcPts val="0"/>
              </a:spcBef>
            </a:pPr>
            <a:r>
              <a:rPr lang="en-US" altLang="ko-KR" sz="1500" dirty="0" smtClean="0"/>
              <a:t>'</a:t>
            </a:r>
            <a:r>
              <a:rPr lang="ko-KR" altLang="en-US" sz="1500" dirty="0" err="1" smtClean="0"/>
              <a:t>앱모드</a:t>
            </a:r>
            <a:r>
              <a:rPr lang="en-US" altLang="ko-KR" sz="1500" dirty="0" smtClean="0"/>
              <a:t>'</a:t>
            </a:r>
            <a:r>
              <a:rPr lang="ko-KR" altLang="en-US" sz="1500" dirty="0" smtClean="0"/>
              <a:t>로 바꾸지 않으면 다른 버튼이 눌리지 않습니다</a:t>
            </a:r>
            <a:r>
              <a:rPr lang="en-US" altLang="ko-KR" sz="1500" dirty="0" smtClean="0"/>
              <a:t>.</a:t>
            </a:r>
            <a:endParaRPr lang="ko-KR" altLang="en-US" sz="1500" dirty="0" smtClean="0"/>
          </a:p>
        </p:txBody>
      </p:sp>
      <p:sp>
        <p:nvSpPr>
          <p:cNvPr id="42" name="직사각형 41"/>
          <p:cNvSpPr/>
          <p:nvPr/>
        </p:nvSpPr>
        <p:spPr>
          <a:xfrm flipV="1">
            <a:off x="3444068" y="3481591"/>
            <a:ext cx="481161" cy="2076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/>
          <p:cNvSpPr/>
          <p:nvPr/>
        </p:nvSpPr>
        <p:spPr>
          <a:xfrm flipV="1">
            <a:off x="2731095" y="2728330"/>
            <a:ext cx="1138378" cy="3476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34541" y="1160260"/>
            <a:ext cx="1900540" cy="1278045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 flipV="1">
            <a:off x="5910233" y="1788443"/>
            <a:ext cx="370430" cy="23865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479444" y="4157007"/>
            <a:ext cx="5869597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ko-KR" altLang="en-US" sz="1300" dirty="0"/>
              <a:t>블루투스 </a:t>
            </a:r>
            <a:r>
              <a:rPr lang="ko-KR" altLang="en-US" sz="1300" dirty="0" smtClean="0"/>
              <a:t>연결이 되면 앱에 블루투스 이름과 함께 연결메시지가 나오며</a:t>
            </a:r>
            <a:r>
              <a:rPr lang="en-US" altLang="ko-KR" sz="1300" dirty="0" smtClean="0"/>
              <a:t>,</a:t>
            </a:r>
            <a:r>
              <a:rPr lang="ko-KR" altLang="en-US" sz="1300" dirty="0" smtClean="0"/>
              <a:t> </a:t>
            </a:r>
            <a:r>
              <a:rPr lang="ko-KR" altLang="en-US" sz="1300" dirty="0" err="1" smtClean="0"/>
              <a:t>깜빡거리던</a:t>
            </a:r>
            <a:r>
              <a:rPr lang="ko-KR" altLang="en-US" sz="1300" dirty="0" smtClean="0"/>
              <a:t> </a:t>
            </a:r>
            <a:r>
              <a:rPr lang="ko-KR" altLang="en-US" sz="1300" dirty="0" smtClean="0"/>
              <a:t>블루투스의 </a:t>
            </a:r>
            <a:r>
              <a:rPr lang="en-US" altLang="ko-KR" sz="1300" dirty="0" smtClean="0"/>
              <a:t>LED</a:t>
            </a:r>
            <a:r>
              <a:rPr lang="ko-KR" altLang="en-US" sz="1300" dirty="0" smtClean="0"/>
              <a:t>가 </a:t>
            </a:r>
            <a:r>
              <a:rPr lang="ko-KR" altLang="en-US" sz="1300" dirty="0" err="1" smtClean="0"/>
              <a:t>켜진채로</a:t>
            </a:r>
            <a:r>
              <a:rPr lang="ko-KR" altLang="en-US" sz="1300" dirty="0" smtClean="0"/>
              <a:t> 유지되는 </a:t>
            </a:r>
            <a:r>
              <a:rPr lang="ko-KR" altLang="en-US" sz="1300" dirty="0" smtClean="0"/>
              <a:t>것을 확인할 수 있습니다</a:t>
            </a:r>
            <a:r>
              <a:rPr lang="en-US" altLang="ko-KR" sz="1300" dirty="0" smtClean="0"/>
              <a:t>. </a:t>
            </a:r>
            <a:endParaRPr lang="ko-KR" altLang="en-US" sz="1300" dirty="0"/>
          </a:p>
        </p:txBody>
      </p:sp>
    </p:spTree>
    <p:extLst>
      <p:ext uri="{BB962C8B-B14F-4D97-AF65-F5344CB8AC3E}">
        <p14:creationId xmlns:p14="http://schemas.microsoft.com/office/powerpoint/2010/main" val="4200297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4233" y="5739878"/>
            <a:ext cx="1605771" cy="3390782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229" y="5737759"/>
            <a:ext cx="1606774" cy="33929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25944" y="581353"/>
            <a:ext cx="5320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③</a:t>
            </a:r>
            <a:r>
              <a:rPr lang="en-US" altLang="ko-KR" dirty="0" smtClean="0"/>
              <a:t> </a:t>
            </a:r>
            <a:r>
              <a:rPr lang="en-US" altLang="ko-KR" dirty="0" err="1"/>
              <a:t>AICar</a:t>
            </a:r>
            <a:r>
              <a:rPr lang="en-US" altLang="ko-KR" dirty="0"/>
              <a:t> </a:t>
            </a:r>
            <a:r>
              <a:rPr lang="ko-KR" altLang="en-US" dirty="0" err="1" smtClean="0"/>
              <a:t>전용앱을</a:t>
            </a:r>
            <a:r>
              <a:rPr lang="ko-KR" altLang="en-US" dirty="0" smtClean="0"/>
              <a:t> 사용 모드 시 시리얼 모니터 표시 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79444" y="5113430"/>
            <a:ext cx="1959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④</a:t>
            </a:r>
            <a:r>
              <a:rPr lang="en-US" altLang="ko-KR" dirty="0" smtClean="0"/>
              <a:t> </a:t>
            </a:r>
            <a:r>
              <a:rPr lang="ko-KR" altLang="en-US" dirty="0" smtClean="0"/>
              <a:t>버튼 제어 모드</a:t>
            </a:r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391548" y="5684045"/>
            <a:ext cx="6078069" cy="34987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 flipV="1">
            <a:off x="722229" y="6361169"/>
            <a:ext cx="830884" cy="8174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Google Shape;1650;p210"/>
          <p:cNvSpPr/>
          <p:nvPr/>
        </p:nvSpPr>
        <p:spPr>
          <a:xfrm rot="5400000">
            <a:off x="1910282" y="6404539"/>
            <a:ext cx="332928" cy="864706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2360;p296"/>
          <p:cNvSpPr txBox="1">
            <a:spLocks/>
          </p:cNvSpPr>
          <p:nvPr/>
        </p:nvSpPr>
        <p:spPr>
          <a:xfrm>
            <a:off x="4181707" y="7426713"/>
            <a:ext cx="2339272" cy="1640404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0" indent="0" algn="ctr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altLang="ko-KR" sz="1500" dirty="0" smtClean="0"/>
              <a:t>'</a:t>
            </a:r>
            <a:r>
              <a:rPr lang="ko-KR" altLang="en-US" sz="1500" dirty="0" err="1" smtClean="0"/>
              <a:t>버튼제어</a:t>
            </a:r>
            <a:r>
              <a:rPr lang="en-US" altLang="ko-KR" sz="1500" dirty="0" smtClean="0"/>
              <a:t>'</a:t>
            </a:r>
            <a:r>
              <a:rPr lang="ko-KR" altLang="en-US" sz="1500" dirty="0" smtClean="0"/>
              <a:t>를 누르면 버튼을 눌러 </a:t>
            </a:r>
            <a:r>
              <a:rPr lang="en-US" altLang="ko-KR" sz="1500" dirty="0" err="1" smtClean="0"/>
              <a:t>AICar</a:t>
            </a:r>
            <a:r>
              <a:rPr lang="ko-KR" altLang="en-US" sz="1500" dirty="0" smtClean="0"/>
              <a:t>를 제어할 수 있습니다</a:t>
            </a:r>
            <a:r>
              <a:rPr lang="en-US" altLang="ko-KR" sz="1500" dirty="0" smtClean="0"/>
              <a:t>.</a:t>
            </a:r>
          </a:p>
          <a:p>
            <a:pPr algn="l">
              <a:spcBef>
                <a:spcPts val="0"/>
              </a:spcBef>
            </a:pPr>
            <a:endParaRPr lang="en-US" altLang="ko-KR" sz="1500" dirty="0"/>
          </a:p>
          <a:p>
            <a:pPr algn="l">
              <a:spcBef>
                <a:spcPts val="0"/>
              </a:spcBef>
            </a:pPr>
            <a:r>
              <a:rPr lang="en-US" altLang="ko-KR" sz="1500" dirty="0" err="1" smtClean="0"/>
              <a:t>AICar</a:t>
            </a:r>
            <a:r>
              <a:rPr lang="ko-KR" altLang="en-US" sz="1500" dirty="0" smtClean="0"/>
              <a:t>에서는 </a:t>
            </a:r>
            <a:r>
              <a:rPr lang="ko-KR" altLang="en-US" sz="1500" dirty="0" err="1" smtClean="0"/>
              <a:t>좌우회전과</a:t>
            </a:r>
            <a:r>
              <a:rPr lang="ko-KR" altLang="en-US" sz="1500" dirty="0" smtClean="0"/>
              <a:t> 대각선 이동 버튼을 사용할 수 없습니다</a:t>
            </a:r>
            <a:r>
              <a:rPr lang="en-US" altLang="ko-KR" sz="1500" dirty="0" smtClean="0"/>
              <a:t>.</a:t>
            </a:r>
            <a:endParaRPr lang="ko-KR" altLang="en-US" sz="1500" dirty="0"/>
          </a:p>
        </p:txBody>
      </p:sp>
      <p:sp>
        <p:nvSpPr>
          <p:cNvPr id="22" name="직사각형 21"/>
          <p:cNvSpPr/>
          <p:nvPr/>
        </p:nvSpPr>
        <p:spPr>
          <a:xfrm>
            <a:off x="391548" y="1060150"/>
            <a:ext cx="6078069" cy="36953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Google Shape;2340;p2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32686" y="1850361"/>
            <a:ext cx="4911449" cy="27607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2347;p294"/>
          <p:cNvPicPr preferRelativeResize="0"/>
          <p:nvPr/>
        </p:nvPicPr>
        <p:blipFill rotWithShape="1">
          <a:blip r:embed="rId5">
            <a:alphaModFix/>
          </a:blip>
          <a:srcRect r="46102"/>
          <a:stretch/>
        </p:blipFill>
        <p:spPr>
          <a:xfrm>
            <a:off x="3199952" y="1850361"/>
            <a:ext cx="2647185" cy="2760746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직사각형 24"/>
          <p:cNvSpPr/>
          <p:nvPr/>
        </p:nvSpPr>
        <p:spPr>
          <a:xfrm>
            <a:off x="693576" y="1178257"/>
            <a:ext cx="559872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1500" dirty="0" err="1" smtClean="0"/>
              <a:t>AICar</a:t>
            </a:r>
            <a:r>
              <a:rPr lang="en-US" altLang="ko-KR" sz="1500" dirty="0" smtClean="0"/>
              <a:t> </a:t>
            </a:r>
            <a:r>
              <a:rPr lang="ko-KR" altLang="en-US" sz="1500" dirty="0" err="1" smtClean="0"/>
              <a:t>전용앱의</a:t>
            </a:r>
            <a:r>
              <a:rPr lang="ko-KR" altLang="en-US" sz="1500" dirty="0" smtClean="0"/>
              <a:t> </a:t>
            </a:r>
            <a:r>
              <a:rPr lang="en-US" altLang="ko-KR" sz="1500" dirty="0" smtClean="0"/>
              <a:t>‘</a:t>
            </a:r>
            <a:r>
              <a:rPr lang="ko-KR" altLang="en-US" sz="1500" dirty="0" smtClean="0"/>
              <a:t>모드 전환 버튼</a:t>
            </a:r>
            <a:r>
              <a:rPr lang="en-US" altLang="ko-KR" sz="1500" dirty="0" smtClean="0"/>
              <a:t>’</a:t>
            </a:r>
            <a:r>
              <a:rPr lang="ko-KR" altLang="en-US" sz="1500" dirty="0" smtClean="0"/>
              <a:t>을 눌러 수동모드</a:t>
            </a:r>
            <a:r>
              <a:rPr lang="en-US" altLang="ko-KR" sz="1500" dirty="0" smtClean="0"/>
              <a:t>, </a:t>
            </a:r>
            <a:r>
              <a:rPr lang="ko-KR" altLang="en-US" sz="1500" dirty="0" err="1" smtClean="0"/>
              <a:t>자동모드</a:t>
            </a:r>
            <a:r>
              <a:rPr lang="ko-KR" altLang="en-US" sz="1500" dirty="0" smtClean="0"/>
              <a:t> 변경</a:t>
            </a:r>
            <a:endParaRPr lang="en-US" altLang="ko-KR" sz="1500" dirty="0" smtClean="0"/>
          </a:p>
          <a:p>
            <a:pPr lvl="0"/>
            <a:r>
              <a:rPr lang="en-US" altLang="ko-KR" sz="1500" dirty="0" smtClean="0"/>
              <a:t>BLE Terminal </a:t>
            </a:r>
            <a:r>
              <a:rPr lang="ko-KR" altLang="en-US" sz="1500" dirty="0" smtClean="0"/>
              <a:t>앱을 사용할 때는 </a:t>
            </a:r>
            <a:r>
              <a:rPr lang="en-US" altLang="ko-KR" sz="1500" dirty="0" smtClean="0"/>
              <a:t>m, </a:t>
            </a:r>
            <a:r>
              <a:rPr lang="en-US" altLang="ko-KR" sz="1500" dirty="0" err="1" smtClean="0"/>
              <a:t>i</a:t>
            </a:r>
            <a:r>
              <a:rPr lang="en-US" altLang="ko-KR" sz="1500" dirty="0"/>
              <a:t> </a:t>
            </a:r>
            <a:r>
              <a:rPr lang="ko-KR" altLang="en-US" sz="1500" dirty="0" smtClean="0"/>
              <a:t>전송</a:t>
            </a:r>
            <a:endParaRPr lang="en-US" altLang="ko-KR" sz="1500" dirty="0" smtClean="0"/>
          </a:p>
        </p:txBody>
      </p:sp>
      <p:sp>
        <p:nvSpPr>
          <p:cNvPr id="29" name="직사각형 28"/>
          <p:cNvSpPr/>
          <p:nvPr/>
        </p:nvSpPr>
        <p:spPr>
          <a:xfrm flipV="1">
            <a:off x="1032686" y="2986126"/>
            <a:ext cx="2123109" cy="3592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 flipV="1">
            <a:off x="3250580" y="3680687"/>
            <a:ext cx="1862254" cy="3555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8782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510" y="993852"/>
            <a:ext cx="4290672" cy="3359431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25002" y="396804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⑤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좌우조향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79444" y="5161554"/>
            <a:ext cx="20746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⑥</a:t>
            </a:r>
            <a:r>
              <a:rPr lang="en-US" altLang="ko-KR" dirty="0" smtClean="0"/>
              <a:t> </a:t>
            </a:r>
            <a:r>
              <a:rPr lang="ko-KR" altLang="en-US" dirty="0" smtClean="0"/>
              <a:t>전진</a:t>
            </a:r>
            <a:r>
              <a:rPr lang="en-US" altLang="ko-KR" dirty="0" smtClean="0"/>
              <a:t>, </a:t>
            </a:r>
            <a:r>
              <a:rPr lang="ko-KR" altLang="en-US" dirty="0" smtClean="0"/>
              <a:t>후진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정지</a:t>
            </a:r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425002" y="918628"/>
            <a:ext cx="6078069" cy="34987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Google Shape;2346;p294"/>
          <p:cNvSpPr txBox="1">
            <a:spLocks/>
          </p:cNvSpPr>
          <p:nvPr/>
        </p:nvSpPr>
        <p:spPr>
          <a:xfrm>
            <a:off x="2425390" y="3052699"/>
            <a:ext cx="4077681" cy="1115122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0" indent="0" algn="ctr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altLang="ko-KR" sz="1300" dirty="0" err="1" smtClean="0"/>
              <a:t>AICar</a:t>
            </a:r>
            <a:r>
              <a:rPr lang="en-US" altLang="ko-KR" sz="1300" dirty="0" smtClean="0"/>
              <a:t> </a:t>
            </a:r>
            <a:r>
              <a:rPr lang="ko-KR" altLang="en-US" sz="1300" dirty="0" err="1" smtClean="0"/>
              <a:t>전용앱의</a:t>
            </a:r>
            <a:r>
              <a:rPr lang="ko-KR" altLang="en-US" sz="1300" dirty="0" smtClean="0"/>
              <a:t> 버튼 모드에서 좌우 </a:t>
            </a:r>
            <a:r>
              <a:rPr lang="ko-KR" altLang="en-US" sz="1300" dirty="0" err="1" smtClean="0"/>
              <a:t>조향버튼을</a:t>
            </a:r>
            <a:r>
              <a:rPr lang="ko-KR" altLang="en-US" sz="1300" dirty="0" smtClean="0"/>
              <a:t> 누르면 </a:t>
            </a:r>
            <a:r>
              <a:rPr lang="en-US" altLang="ko-KR" sz="1300" dirty="0" smtClean="0"/>
              <a:t>0</a:t>
            </a:r>
            <a:r>
              <a:rPr lang="ko-KR" altLang="en-US" sz="1300" dirty="0" smtClean="0"/>
              <a:t>에서 </a:t>
            </a:r>
            <a:r>
              <a:rPr lang="en-US" altLang="ko-KR" sz="1300" dirty="0" smtClean="0"/>
              <a:t>7</a:t>
            </a:r>
            <a:r>
              <a:rPr lang="ko-KR" altLang="en-US" sz="1300" dirty="0" smtClean="0"/>
              <a:t>까지 증가하며</a:t>
            </a:r>
            <a:r>
              <a:rPr lang="en-US" altLang="ko-KR" sz="1300" dirty="0" smtClean="0"/>
              <a:t>, 7</a:t>
            </a:r>
            <a:r>
              <a:rPr lang="ko-KR" altLang="en-US" sz="1300" dirty="0" smtClean="0"/>
              <a:t>단계에 걸쳐서 좌회전</a:t>
            </a:r>
            <a:r>
              <a:rPr lang="en-US" altLang="ko-KR" sz="1300" dirty="0" smtClean="0"/>
              <a:t>, 7</a:t>
            </a:r>
            <a:r>
              <a:rPr lang="ko-KR" altLang="en-US" sz="1300" dirty="0" smtClean="0"/>
              <a:t>에서 </a:t>
            </a:r>
            <a:r>
              <a:rPr lang="en-US" altLang="ko-KR" sz="1300" dirty="0" smtClean="0"/>
              <a:t>0</a:t>
            </a:r>
            <a:r>
              <a:rPr lang="ko-KR" altLang="en-US" sz="1300" dirty="0" err="1" smtClean="0"/>
              <a:t>까지감소하며</a:t>
            </a:r>
            <a:r>
              <a:rPr lang="en-US" altLang="ko-KR" sz="1300" dirty="0" smtClean="0"/>
              <a:t>, 7</a:t>
            </a:r>
            <a:r>
              <a:rPr lang="ko-KR" altLang="en-US" sz="1300" dirty="0" smtClean="0"/>
              <a:t>단계에 걸쳐서 우회전합니다</a:t>
            </a:r>
            <a:r>
              <a:rPr lang="en-US" altLang="ko-KR" sz="1300" dirty="0" smtClean="0"/>
              <a:t>.</a:t>
            </a:r>
            <a:r>
              <a:rPr lang="ko-KR" altLang="en-US" sz="1300" dirty="0" smtClean="0"/>
              <a:t> </a:t>
            </a:r>
            <a:endParaRPr lang="en-US" altLang="ko-KR" sz="1300" dirty="0"/>
          </a:p>
          <a:p>
            <a:pPr algn="l">
              <a:spcBef>
                <a:spcPts val="1600"/>
              </a:spcBef>
            </a:pPr>
            <a:r>
              <a:rPr lang="en-US" altLang="ko-KR" sz="1400" dirty="0"/>
              <a:t>BLE Terminal </a:t>
            </a:r>
            <a:r>
              <a:rPr lang="ko-KR" altLang="en-US" sz="1400" dirty="0"/>
              <a:t>앱을 사용할 때는 </a:t>
            </a:r>
            <a:r>
              <a:rPr lang="en-US" altLang="ko-KR" sz="1400" dirty="0" smtClean="0"/>
              <a:t>a, d </a:t>
            </a:r>
            <a:r>
              <a:rPr lang="ko-KR" altLang="en-US" sz="1400" dirty="0" smtClean="0"/>
              <a:t>를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전송합니다</a:t>
            </a:r>
            <a:r>
              <a:rPr lang="en-US" altLang="ko-KR" sz="1400" dirty="0" smtClean="0"/>
              <a:t>.</a:t>
            </a:r>
          </a:p>
        </p:txBody>
      </p:sp>
      <p:sp>
        <p:nvSpPr>
          <p:cNvPr id="26" name="직사각형 25"/>
          <p:cNvSpPr/>
          <p:nvPr/>
        </p:nvSpPr>
        <p:spPr>
          <a:xfrm flipV="1">
            <a:off x="807713" y="2308300"/>
            <a:ext cx="1271989" cy="15723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425002" y="5800252"/>
            <a:ext cx="6078069" cy="34987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510" y="5822444"/>
            <a:ext cx="4295246" cy="3377311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 flipV="1">
            <a:off x="807712" y="6724184"/>
            <a:ext cx="1617678" cy="225812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Google Shape;2346;p294"/>
          <p:cNvSpPr txBox="1">
            <a:spLocks/>
          </p:cNvSpPr>
          <p:nvPr/>
        </p:nvSpPr>
        <p:spPr>
          <a:xfrm>
            <a:off x="2454188" y="7527073"/>
            <a:ext cx="4127861" cy="1379034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0" indent="0" algn="ctr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altLang="ko-KR" sz="1300" dirty="0" err="1" smtClean="0"/>
              <a:t>AICar</a:t>
            </a:r>
            <a:r>
              <a:rPr lang="en-US" altLang="ko-KR" sz="1300" dirty="0" smtClean="0"/>
              <a:t> </a:t>
            </a:r>
            <a:r>
              <a:rPr lang="ko-KR" altLang="en-US" sz="1300" dirty="0" err="1" smtClean="0"/>
              <a:t>전용앱의</a:t>
            </a:r>
            <a:r>
              <a:rPr lang="ko-KR" altLang="en-US" sz="1300" dirty="0" smtClean="0"/>
              <a:t> 버튼 모드에서 전후 버튼을 누르면 전진</a:t>
            </a:r>
            <a:r>
              <a:rPr lang="en-US" altLang="ko-KR" sz="1300" dirty="0" smtClean="0"/>
              <a:t>,</a:t>
            </a:r>
            <a:r>
              <a:rPr lang="ko-KR" altLang="en-US" sz="1300" dirty="0" smtClean="0"/>
              <a:t> 후진</a:t>
            </a:r>
            <a:r>
              <a:rPr lang="en-US" altLang="ko-KR" sz="1300" dirty="0" smtClean="0"/>
              <a:t>, </a:t>
            </a:r>
            <a:r>
              <a:rPr lang="ko-KR" altLang="en-US" sz="1300" dirty="0" smtClean="0"/>
              <a:t>정지합니다</a:t>
            </a:r>
            <a:r>
              <a:rPr lang="en-US" altLang="ko-KR" sz="1300" dirty="0" smtClean="0"/>
              <a:t>. </a:t>
            </a:r>
            <a:endParaRPr lang="en-US" altLang="ko-KR" sz="1300" dirty="0"/>
          </a:p>
          <a:p>
            <a:pPr algn="l">
              <a:spcBef>
                <a:spcPts val="1600"/>
              </a:spcBef>
            </a:pPr>
            <a:r>
              <a:rPr lang="en-US" altLang="ko-KR" sz="1400" dirty="0"/>
              <a:t>BLE Terminal </a:t>
            </a:r>
            <a:r>
              <a:rPr lang="ko-KR" altLang="en-US" sz="1400" dirty="0"/>
              <a:t>앱을 사용할 때는 </a:t>
            </a:r>
            <a:r>
              <a:rPr lang="en-US" altLang="ko-KR" sz="1400" dirty="0" smtClean="0"/>
              <a:t>w, x, s </a:t>
            </a:r>
            <a:r>
              <a:rPr lang="ko-KR" altLang="en-US" sz="1400" dirty="0" smtClean="0"/>
              <a:t>를 전송합니다</a:t>
            </a:r>
            <a:r>
              <a:rPr lang="en-US" altLang="ko-KR" sz="1400" dirty="0" smtClean="0"/>
              <a:t>.</a:t>
            </a:r>
          </a:p>
          <a:p>
            <a:pPr algn="l">
              <a:spcBef>
                <a:spcPts val="1600"/>
              </a:spcBef>
            </a:pPr>
            <a:r>
              <a:rPr lang="ko-KR" altLang="en-US" sz="1400" dirty="0" smtClean="0"/>
              <a:t>속도 버튼으로 </a:t>
            </a:r>
            <a:r>
              <a:rPr lang="en-US" altLang="ko-KR" sz="1400" dirty="0" err="1" smtClean="0"/>
              <a:t>AICar</a:t>
            </a:r>
            <a:r>
              <a:rPr lang="ko-KR" altLang="en-US" sz="1400" dirty="0" smtClean="0"/>
              <a:t>의 속도를 제어할 수 있습니다</a:t>
            </a:r>
            <a:r>
              <a:rPr lang="en-US" altLang="ko-KR" sz="1400" dirty="0" smtClean="0"/>
              <a:t>.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426315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8756" y="5971661"/>
            <a:ext cx="4114067" cy="3209736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1504" y="1607715"/>
            <a:ext cx="4515008" cy="301000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85114" y="972856"/>
            <a:ext cx="23791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고양덕양 B" pitchFamily="2" charset="-127"/>
                <a:ea typeface="고양덕양 B" pitchFamily="2" charset="-127"/>
              </a:rPr>
              <a:t>① </a:t>
            </a:r>
            <a:r>
              <a:rPr lang="en-US" altLang="ko-KR" dirty="0" err="1" smtClean="0"/>
              <a:t>Github</a:t>
            </a:r>
            <a:r>
              <a:rPr lang="ko-KR" altLang="en-US" dirty="0" smtClean="0"/>
              <a:t>에 접속하기</a:t>
            </a:r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425002" y="1386094"/>
            <a:ext cx="6078069" cy="34987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74508" y="301610"/>
            <a:ext cx="4370107" cy="462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/>
              <a:t>1</a:t>
            </a:r>
            <a:r>
              <a:rPr lang="en-US" altLang="ko-KR" dirty="0"/>
              <a:t>. </a:t>
            </a:r>
            <a:r>
              <a:rPr lang="ko-KR" altLang="en-US" dirty="0" smtClean="0"/>
              <a:t>공유된 프로그램 다운로드 </a:t>
            </a:r>
            <a:r>
              <a:rPr lang="ko-KR" altLang="en-US" dirty="0"/>
              <a:t>및 구동 </a:t>
            </a:r>
            <a:r>
              <a:rPr lang="ko-KR" altLang="en-US" dirty="0" smtClean="0"/>
              <a:t>준비</a:t>
            </a:r>
            <a:endParaRPr lang="ko-KR" alt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93130" y="5444595"/>
            <a:ext cx="2430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고양덕양 B" pitchFamily="2" charset="-127"/>
                <a:ea typeface="고양덕양 B" pitchFamily="2" charset="-127"/>
              </a:rPr>
              <a:t>② </a:t>
            </a:r>
            <a:r>
              <a:rPr lang="ko-KR" altLang="en-US" dirty="0" smtClean="0"/>
              <a:t>프로그램 다운로드</a:t>
            </a:r>
            <a:endParaRPr lang="ko-KR" altLang="en-US" dirty="0"/>
          </a:p>
        </p:txBody>
      </p:sp>
      <p:sp>
        <p:nvSpPr>
          <p:cNvPr id="29" name="직사각형 28"/>
          <p:cNvSpPr/>
          <p:nvPr/>
        </p:nvSpPr>
        <p:spPr>
          <a:xfrm>
            <a:off x="433018" y="5857833"/>
            <a:ext cx="6078069" cy="34987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3155795" y="4506944"/>
            <a:ext cx="33472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4"/>
              </a:rPr>
              <a:t>https://</a:t>
            </a:r>
            <a:r>
              <a:rPr lang="ko-KR" altLang="en-US" dirty="0" smtClean="0">
                <a:hlinkClick r:id="rId4"/>
              </a:rPr>
              <a:t>github.com/mtinet/</a:t>
            </a:r>
            <a:r>
              <a:rPr lang="en-US" altLang="ko-KR" dirty="0" err="1" smtClean="0">
                <a:hlinkClick r:id="rId4"/>
              </a:rPr>
              <a:t>AICar</a:t>
            </a:r>
            <a:endParaRPr lang="ko-KR" altLang="en-US" dirty="0"/>
          </a:p>
        </p:txBody>
      </p:sp>
      <p:sp>
        <p:nvSpPr>
          <p:cNvPr id="31" name="직사각형 30"/>
          <p:cNvSpPr/>
          <p:nvPr/>
        </p:nvSpPr>
        <p:spPr>
          <a:xfrm flipV="1">
            <a:off x="5123545" y="2216033"/>
            <a:ext cx="793313" cy="2963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 flipV="1">
            <a:off x="1643483" y="8495310"/>
            <a:ext cx="1315377" cy="3985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5366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9099" y="1163573"/>
            <a:ext cx="1606774" cy="33929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25944" y="581353"/>
            <a:ext cx="2420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⑦</a:t>
            </a:r>
            <a:r>
              <a:rPr lang="en-US" altLang="ko-KR" dirty="0" smtClean="0"/>
              <a:t> </a:t>
            </a:r>
            <a:r>
              <a:rPr lang="ko-KR" altLang="en-US" dirty="0" smtClean="0"/>
              <a:t>음성인식 제어 모드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79444" y="5113430"/>
            <a:ext cx="2420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⑧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비전인식</a:t>
            </a:r>
            <a:r>
              <a:rPr lang="ko-KR" altLang="en-US" dirty="0" smtClean="0"/>
              <a:t> 제어 모드</a:t>
            </a:r>
            <a:endParaRPr lang="ko-KR" altLang="en-US" dirty="0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875" y="1171069"/>
            <a:ext cx="1606774" cy="3392900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379194" y="1117355"/>
            <a:ext cx="6078069" cy="34987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 flipV="1">
            <a:off x="1491942" y="1783328"/>
            <a:ext cx="830884" cy="8174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Google Shape;1650;p210"/>
          <p:cNvSpPr/>
          <p:nvPr/>
        </p:nvSpPr>
        <p:spPr>
          <a:xfrm rot="5400000">
            <a:off x="2321643" y="2070866"/>
            <a:ext cx="332928" cy="342917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360;p296"/>
          <p:cNvSpPr txBox="1">
            <a:spLocks/>
          </p:cNvSpPr>
          <p:nvPr/>
        </p:nvSpPr>
        <p:spPr>
          <a:xfrm>
            <a:off x="4165170" y="3601844"/>
            <a:ext cx="2339272" cy="1165078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0" indent="0" algn="ctr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altLang="ko-KR" sz="1500" dirty="0" smtClean="0"/>
              <a:t>＇</a:t>
            </a:r>
            <a:r>
              <a:rPr lang="ko-KR" altLang="en-US" sz="1500" dirty="0" smtClean="0"/>
              <a:t>음성인식</a:t>
            </a:r>
            <a:r>
              <a:rPr lang="en-US" altLang="ko-KR" sz="1500" dirty="0" smtClean="0"/>
              <a:t>＇</a:t>
            </a:r>
            <a:r>
              <a:rPr lang="ko-KR" altLang="en-US" sz="1500" dirty="0" smtClean="0"/>
              <a:t>버튼을 누르면 마이크버튼을 눌러 음성으로 </a:t>
            </a:r>
            <a:r>
              <a:rPr lang="en-US" altLang="ko-KR" sz="1500" dirty="0" err="1" smtClean="0"/>
              <a:t>AICar</a:t>
            </a:r>
            <a:r>
              <a:rPr lang="ko-KR" altLang="en-US" sz="1500" dirty="0" smtClean="0"/>
              <a:t>를 제어할 수 있습니다</a:t>
            </a:r>
            <a:r>
              <a:rPr lang="en-US" altLang="ko-KR" sz="1500" dirty="0" smtClean="0"/>
              <a:t>.</a:t>
            </a:r>
          </a:p>
          <a:p>
            <a:pPr algn="l">
              <a:spcBef>
                <a:spcPts val="0"/>
              </a:spcBef>
            </a:pPr>
            <a:endParaRPr lang="en-US" altLang="ko-KR" sz="1500" dirty="0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229" y="5737759"/>
            <a:ext cx="1606774" cy="3392900"/>
          </a:xfrm>
          <a:prstGeom prst="rect">
            <a:avLst/>
          </a:prstGeom>
        </p:spPr>
      </p:pic>
      <p:sp>
        <p:nvSpPr>
          <p:cNvPr id="27" name="직사각형 26"/>
          <p:cNvSpPr/>
          <p:nvPr/>
        </p:nvSpPr>
        <p:spPr>
          <a:xfrm>
            <a:off x="391548" y="5684045"/>
            <a:ext cx="6078069" cy="34987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 flipV="1">
            <a:off x="722229" y="7108301"/>
            <a:ext cx="830884" cy="8174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Google Shape;1650;p210"/>
          <p:cNvSpPr/>
          <p:nvPr/>
        </p:nvSpPr>
        <p:spPr>
          <a:xfrm rot="5400000">
            <a:off x="1889290" y="7084680"/>
            <a:ext cx="332928" cy="864706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2360;p296"/>
          <p:cNvSpPr txBox="1">
            <a:spLocks/>
          </p:cNvSpPr>
          <p:nvPr/>
        </p:nvSpPr>
        <p:spPr>
          <a:xfrm>
            <a:off x="4181707" y="8040029"/>
            <a:ext cx="2339272" cy="1027088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0" indent="0" algn="ctr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altLang="ko-KR" sz="1500" dirty="0" smtClean="0"/>
              <a:t>＇</a:t>
            </a:r>
            <a:r>
              <a:rPr lang="ko-KR" altLang="en-US" sz="1500" dirty="0" err="1" smtClean="0"/>
              <a:t>비전인식</a:t>
            </a:r>
            <a:r>
              <a:rPr lang="en-US" altLang="ko-KR" sz="1500" dirty="0" smtClean="0"/>
              <a:t>＇</a:t>
            </a:r>
            <a:r>
              <a:rPr lang="ko-KR" altLang="en-US" sz="1500" dirty="0" smtClean="0"/>
              <a:t>버튼을 누르면 카메라로 들어오는 영상을 인식해 </a:t>
            </a:r>
            <a:r>
              <a:rPr lang="en-US" altLang="ko-KR" sz="1500" dirty="0" err="1" smtClean="0"/>
              <a:t>AICar</a:t>
            </a:r>
            <a:r>
              <a:rPr lang="ko-KR" altLang="en-US" sz="1500" dirty="0" smtClean="0"/>
              <a:t>를 제어할 수 있습니다</a:t>
            </a:r>
            <a:r>
              <a:rPr lang="en-US" altLang="ko-KR" sz="1500" dirty="0" smtClean="0"/>
              <a:t>.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8396" y="5737760"/>
            <a:ext cx="1606774" cy="3392900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4181707" y="1614101"/>
            <a:ext cx="2163696" cy="15291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ko-KR" altLang="en-US" sz="1600" dirty="0"/>
              <a:t>사용 명령어</a:t>
            </a:r>
            <a:endParaRPr lang="en-US" altLang="ko-KR" sz="1600" dirty="0"/>
          </a:p>
          <a:p>
            <a:pPr lvl="0" algn="ctr"/>
            <a:endParaRPr lang="en-US" altLang="ko-KR" sz="1200" dirty="0"/>
          </a:p>
          <a:p>
            <a:pPr lvl="0" algn="ctr"/>
            <a:r>
              <a:rPr lang="ko-KR" altLang="en-US" sz="1200" dirty="0"/>
              <a:t>앞으로</a:t>
            </a:r>
            <a:endParaRPr lang="en-US" altLang="ko-KR" sz="1200" dirty="0"/>
          </a:p>
          <a:p>
            <a:pPr lvl="0" algn="ctr"/>
            <a:endParaRPr lang="en-US" altLang="ko-KR" sz="1200" dirty="0"/>
          </a:p>
          <a:p>
            <a:pPr lvl="0" algn="ctr"/>
            <a:r>
              <a:rPr lang="ko-KR" altLang="en-US" sz="1200" dirty="0"/>
              <a:t>왼쪽 </a:t>
            </a:r>
            <a:r>
              <a:rPr lang="en-US" altLang="ko-KR" sz="1200" dirty="0"/>
              <a:t>– </a:t>
            </a:r>
            <a:r>
              <a:rPr lang="ko-KR" altLang="en-US" sz="1200" dirty="0"/>
              <a:t>정지 </a:t>
            </a:r>
            <a:r>
              <a:rPr lang="en-US" altLang="ko-KR" sz="1200" dirty="0"/>
              <a:t>– </a:t>
            </a:r>
            <a:r>
              <a:rPr lang="ko-KR" altLang="en-US" sz="1200" dirty="0"/>
              <a:t>오른쪽</a:t>
            </a:r>
            <a:endParaRPr lang="en-US" altLang="ko-KR" sz="1200" dirty="0"/>
          </a:p>
          <a:p>
            <a:pPr lvl="0" algn="ctr"/>
            <a:endParaRPr lang="en-US" altLang="ko-KR" sz="1200" dirty="0"/>
          </a:p>
          <a:p>
            <a:pPr lvl="0" algn="ctr"/>
            <a:r>
              <a:rPr lang="ko-KR" altLang="en-US" sz="1200" dirty="0"/>
              <a:t>뒤로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2364299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4935" y="1143457"/>
            <a:ext cx="1608573" cy="33967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25944" y="581353"/>
            <a:ext cx="1959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⑨</a:t>
            </a:r>
            <a:r>
              <a:rPr lang="en-US" altLang="ko-KR" dirty="0" smtClean="0"/>
              <a:t> </a:t>
            </a:r>
            <a:r>
              <a:rPr lang="ko-KR" altLang="en-US" dirty="0" smtClean="0"/>
              <a:t>비전 인식 시작</a:t>
            </a:r>
            <a:endParaRPr lang="ko-KR" altLang="en-US" dirty="0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229" y="1143456"/>
            <a:ext cx="1606774" cy="3392900"/>
          </a:xfrm>
          <a:prstGeom prst="rect">
            <a:avLst/>
          </a:prstGeom>
        </p:spPr>
      </p:pic>
      <p:sp>
        <p:nvSpPr>
          <p:cNvPr id="27" name="직사각형 26"/>
          <p:cNvSpPr/>
          <p:nvPr/>
        </p:nvSpPr>
        <p:spPr>
          <a:xfrm>
            <a:off x="391548" y="1089742"/>
            <a:ext cx="6078069" cy="34987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 flipV="1">
            <a:off x="722229" y="2513998"/>
            <a:ext cx="830884" cy="8174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Google Shape;1650;p210"/>
          <p:cNvSpPr/>
          <p:nvPr/>
        </p:nvSpPr>
        <p:spPr>
          <a:xfrm rot="5400000">
            <a:off x="1889290" y="2490377"/>
            <a:ext cx="332928" cy="864706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직사각형 34"/>
          <p:cNvSpPr/>
          <p:nvPr/>
        </p:nvSpPr>
        <p:spPr>
          <a:xfrm>
            <a:off x="4149440" y="2306085"/>
            <a:ext cx="2302149" cy="22929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ko-KR" altLang="en-US" sz="1300" dirty="0" smtClean="0"/>
              <a:t>플레이 버튼을 누르면 첫번째 위치에 인식된 결과에 해당하는 문자를 블루투스를 통해 송신합니다</a:t>
            </a:r>
            <a:r>
              <a:rPr lang="en-US" altLang="ko-KR" sz="1300" dirty="0" smtClean="0"/>
              <a:t>.</a:t>
            </a:r>
          </a:p>
          <a:p>
            <a:pPr lvl="0"/>
            <a:endParaRPr lang="en-US" altLang="ko-KR" sz="1300" dirty="0" smtClean="0"/>
          </a:p>
          <a:p>
            <a:pPr lvl="0"/>
            <a:r>
              <a:rPr lang="ko-KR" altLang="en-US" sz="1300" dirty="0" err="1" smtClean="0"/>
              <a:t>인식결과는</a:t>
            </a:r>
            <a:r>
              <a:rPr lang="ko-KR" altLang="en-US" sz="1300" dirty="0" smtClean="0"/>
              <a:t> 어떤 상황이 촬영되든 학습된 결과물 중 가장 가깝게 인식되는 </a:t>
            </a:r>
            <a:r>
              <a:rPr lang="en-US" altLang="ko-KR" sz="1300" dirty="0" smtClean="0"/>
              <a:t>Label</a:t>
            </a:r>
            <a:r>
              <a:rPr lang="ko-KR" altLang="en-US" sz="1300" dirty="0" smtClean="0"/>
              <a:t>을 첫번째 배열에 저장하고 관련 정보를 송신하도록 되어 있습니다</a:t>
            </a:r>
            <a:r>
              <a:rPr lang="en-US" altLang="ko-KR" sz="1300" dirty="0" smtClean="0"/>
              <a:t>.</a:t>
            </a:r>
            <a:endParaRPr lang="ko-KR" altLang="en-US" sz="1300" dirty="0"/>
          </a:p>
        </p:txBody>
      </p:sp>
      <p:sp>
        <p:nvSpPr>
          <p:cNvPr id="44" name="직사각형 43"/>
          <p:cNvSpPr/>
          <p:nvPr/>
        </p:nvSpPr>
        <p:spPr>
          <a:xfrm flipV="1">
            <a:off x="2494187" y="1867676"/>
            <a:ext cx="1464496" cy="4183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/>
          <p:cNvSpPr/>
          <p:nvPr/>
        </p:nvSpPr>
        <p:spPr>
          <a:xfrm flipV="1">
            <a:off x="2488107" y="3692937"/>
            <a:ext cx="1536535" cy="29179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4175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/>
          <p:cNvGrpSpPr/>
          <p:nvPr/>
        </p:nvGrpSpPr>
        <p:grpSpPr>
          <a:xfrm>
            <a:off x="728977" y="1939044"/>
            <a:ext cx="5663632" cy="3012064"/>
            <a:chOff x="728977" y="1939044"/>
            <a:chExt cx="5663632" cy="3012064"/>
          </a:xfrm>
        </p:grpSpPr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28977" y="1939044"/>
              <a:ext cx="5441157" cy="301206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3" name="직사각형 22"/>
            <p:cNvSpPr/>
            <p:nvPr/>
          </p:nvSpPr>
          <p:spPr>
            <a:xfrm>
              <a:off x="1839952" y="3471472"/>
              <a:ext cx="745368" cy="50393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433957" y="2995407"/>
              <a:ext cx="295865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rgbClr val="FF0000"/>
                  </a:solidFill>
                </a:rPr>
                <a:t>1) </a:t>
              </a:r>
              <a:r>
                <a:rPr lang="ko-KR" altLang="en-US" sz="1200" b="1" dirty="0">
                  <a:solidFill>
                    <a:srgbClr val="FF0000"/>
                  </a:solidFill>
                </a:rPr>
                <a:t>크롬 브라우저에서 접속</a:t>
              </a:r>
              <a:endParaRPr lang="en-US" altLang="ko-KR" sz="1200" b="1" dirty="0">
                <a:solidFill>
                  <a:srgbClr val="FF0000"/>
                </a:solidFill>
              </a:endParaRPr>
            </a:p>
            <a:p>
              <a:endParaRPr lang="en-US" altLang="ko-KR" sz="1200" b="1" dirty="0">
                <a:solidFill>
                  <a:srgbClr val="FF0000"/>
                </a:solidFill>
              </a:endParaRPr>
            </a:p>
            <a:p>
              <a:r>
                <a:rPr lang="en-US" altLang="ko-KR" sz="1200" b="1" dirty="0">
                  <a:solidFill>
                    <a:srgbClr val="FF0000"/>
                  </a:solidFill>
                </a:rPr>
                <a:t>2) </a:t>
              </a:r>
              <a:r>
                <a:rPr lang="ko-KR" altLang="en-US" sz="1200" b="1" dirty="0" err="1">
                  <a:solidFill>
                    <a:srgbClr val="FF0000"/>
                  </a:solidFill>
                </a:rPr>
                <a:t>웹캠</a:t>
              </a:r>
              <a:r>
                <a:rPr lang="ko-KR" altLang="en-US" sz="1200" b="1" dirty="0">
                  <a:solidFill>
                    <a:srgbClr val="FF0000"/>
                  </a:solidFill>
                </a:rPr>
                <a:t> 사용 허용을 묻는 </a:t>
              </a:r>
              <a:r>
                <a:rPr lang="ko-KR" altLang="en-US" sz="1200" b="1" dirty="0" err="1">
                  <a:solidFill>
                    <a:srgbClr val="FF0000"/>
                  </a:solidFill>
                </a:rPr>
                <a:t>알림창이</a:t>
              </a:r>
              <a:r>
                <a:rPr lang="en-US" altLang="ko-KR" sz="1200" b="1" dirty="0">
                  <a:solidFill>
                    <a:srgbClr val="FF0000"/>
                  </a:solidFill>
                </a:rPr>
                <a:t> </a:t>
              </a:r>
              <a:r>
                <a:rPr lang="ko-KR" altLang="en-US" sz="1200" b="1" dirty="0">
                  <a:solidFill>
                    <a:srgbClr val="FF0000"/>
                  </a:solidFill>
                </a:rPr>
                <a:t>뜰</a:t>
              </a:r>
              <a:endParaRPr lang="en-US" altLang="ko-KR" sz="1200" b="1" dirty="0">
                <a:solidFill>
                  <a:srgbClr val="FF0000"/>
                </a:solidFill>
              </a:endParaRPr>
            </a:p>
            <a:p>
              <a:r>
                <a:rPr lang="en-US" altLang="ko-KR" sz="1200" b="1" dirty="0">
                  <a:solidFill>
                    <a:srgbClr val="FF0000"/>
                  </a:solidFill>
                </a:rPr>
                <a:t>   </a:t>
              </a:r>
              <a:r>
                <a:rPr lang="ko-KR" altLang="en-US" sz="1200" b="1" dirty="0">
                  <a:solidFill>
                    <a:srgbClr val="FF0000"/>
                  </a:solidFill>
                </a:rPr>
                <a:t> 경우</a:t>
              </a:r>
              <a:r>
                <a:rPr lang="en-US" altLang="ko-KR" sz="1200" b="1" dirty="0">
                  <a:solidFill>
                    <a:srgbClr val="FF0000"/>
                  </a:solidFill>
                </a:rPr>
                <a:t> </a:t>
              </a:r>
              <a:r>
                <a:rPr lang="ko-KR" altLang="en-US" sz="1200" b="1" dirty="0">
                  <a:solidFill>
                    <a:srgbClr val="FF0000"/>
                  </a:solidFill>
                </a:rPr>
                <a:t>반드시 허용으로 클릭합니다</a:t>
              </a:r>
              <a:r>
                <a:rPr lang="en-US" altLang="ko-KR" sz="1200" b="1" dirty="0">
                  <a:solidFill>
                    <a:srgbClr val="FF0000"/>
                  </a:solidFill>
                </a:rPr>
                <a:t>.</a:t>
              </a:r>
              <a:endParaRPr lang="ko-KR" altLang="en-US" sz="12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448196" y="908461"/>
            <a:ext cx="2137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① </a:t>
            </a:r>
            <a:r>
              <a:rPr lang="ko-KR" altLang="en-US" dirty="0" smtClean="0"/>
              <a:t>사이트 접속하기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25002" y="5233510"/>
            <a:ext cx="1712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② Label </a:t>
            </a:r>
            <a:r>
              <a:rPr lang="ko-KR" altLang="en-US" dirty="0" smtClean="0"/>
              <a:t>만들기</a:t>
            </a:r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425002" y="1482350"/>
            <a:ext cx="6078069" cy="34987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172190" y="1591136"/>
            <a:ext cx="37584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https://</a:t>
            </a:r>
            <a:r>
              <a:rPr lang="en-US" altLang="ko-KR" b="1" dirty="0" smtClean="0"/>
              <a:t>classifier.appinventor.mit.edu</a:t>
            </a:r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394923" y="5761485"/>
            <a:ext cx="6078069" cy="36953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245415" y="316733"/>
            <a:ext cx="2542684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/>
              <a:t>7. </a:t>
            </a:r>
            <a:r>
              <a:rPr lang="ko-KR" altLang="en-US" dirty="0" err="1" smtClean="0"/>
              <a:t>차선이미지</a:t>
            </a:r>
            <a:r>
              <a:rPr lang="ko-KR" altLang="en-US" dirty="0" smtClean="0"/>
              <a:t> 학습하기</a:t>
            </a:r>
            <a:endParaRPr lang="ko-KR" altLang="en-US" dirty="0"/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840" y="5825629"/>
            <a:ext cx="5458234" cy="356704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6" name="직사각형 25"/>
          <p:cNvSpPr/>
          <p:nvPr/>
        </p:nvSpPr>
        <p:spPr>
          <a:xfrm>
            <a:off x="1363113" y="7701142"/>
            <a:ext cx="842340" cy="52436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2933312" y="7212467"/>
            <a:ext cx="1420515" cy="5058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Google Shape;1482;p190"/>
          <p:cNvSpPr txBox="1">
            <a:spLocks noGrp="1"/>
          </p:cNvSpPr>
          <p:nvPr/>
        </p:nvSpPr>
        <p:spPr>
          <a:xfrm>
            <a:off x="1281166" y="8628393"/>
            <a:ext cx="4364897" cy="361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500" b="1" dirty="0">
                <a:solidFill>
                  <a:srgbClr val="FF0000"/>
                </a:solidFill>
                <a:latin typeface="+mj-ea"/>
                <a:ea typeface="+mj-ea"/>
              </a:rPr>
              <a:t>forward, </a:t>
            </a:r>
            <a:r>
              <a:rPr lang="en-US" sz="1500" b="1" dirty="0" smtClean="0">
                <a:solidFill>
                  <a:srgbClr val="FF0000"/>
                </a:solidFill>
                <a:latin typeface="+mj-ea"/>
                <a:ea typeface="+mj-ea"/>
              </a:rPr>
              <a:t>left</a:t>
            </a:r>
            <a:r>
              <a:rPr lang="en-US" sz="1500" b="1" dirty="0">
                <a:solidFill>
                  <a:srgbClr val="FF0000"/>
                </a:solidFill>
                <a:latin typeface="+mj-ea"/>
                <a:ea typeface="+mj-ea"/>
              </a:rPr>
              <a:t>, right, </a:t>
            </a:r>
            <a:r>
              <a:rPr lang="en-US" sz="1500" b="1" dirty="0" smtClean="0">
                <a:solidFill>
                  <a:srgbClr val="FF0000"/>
                </a:solidFill>
                <a:latin typeface="+mj-ea"/>
                <a:ea typeface="+mj-ea"/>
              </a:rPr>
              <a:t>stop, backward </a:t>
            </a:r>
            <a:r>
              <a:rPr lang="ko-KR" altLang="en-US" sz="1500" b="1" dirty="0" smtClean="0">
                <a:solidFill>
                  <a:srgbClr val="FF0000"/>
                </a:solidFill>
                <a:latin typeface="+mj-ea"/>
                <a:ea typeface="+mj-ea"/>
              </a:rPr>
              <a:t>레이블</a:t>
            </a:r>
            <a:r>
              <a:rPr lang="en" sz="1500" b="1" dirty="0" smtClean="0">
                <a:solidFill>
                  <a:srgbClr val="FF0000"/>
                </a:solidFill>
                <a:latin typeface="+mj-ea"/>
                <a:ea typeface="+mj-ea"/>
              </a:rPr>
              <a:t>을 </a:t>
            </a:r>
            <a:r>
              <a:rPr lang="en" sz="1500" b="1" dirty="0">
                <a:solidFill>
                  <a:srgbClr val="FF0000"/>
                </a:solidFill>
                <a:latin typeface="+mj-ea"/>
                <a:ea typeface="+mj-ea"/>
              </a:rPr>
              <a:t>추가합니다.</a:t>
            </a:r>
            <a:endParaRPr sz="1500" b="1" dirty="0">
              <a:solidFill>
                <a:srgbClr val="FF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7275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346795" y="445173"/>
            <a:ext cx="2137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③ </a:t>
            </a:r>
            <a:r>
              <a:rPr lang="ko-KR" altLang="en-US" dirty="0" smtClean="0"/>
              <a:t>이미지 촬영하기</a:t>
            </a:r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394923" y="850587"/>
            <a:ext cx="6078069" cy="87145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Google Shape;1482;p190"/>
          <p:cNvSpPr txBox="1">
            <a:spLocks noGrp="1"/>
          </p:cNvSpPr>
          <p:nvPr/>
        </p:nvSpPr>
        <p:spPr>
          <a:xfrm>
            <a:off x="847307" y="4917752"/>
            <a:ext cx="2048534" cy="386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500" b="1" dirty="0" err="1" smtClean="0">
                <a:solidFill>
                  <a:srgbClr val="000000"/>
                </a:solidFill>
                <a:latin typeface="+mj-ea"/>
                <a:ea typeface="+mj-ea"/>
              </a:rPr>
              <a:t>Forword</a:t>
            </a:r>
            <a:r>
              <a:rPr lang="en-US" sz="1500" b="1" dirty="0" smtClean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ko-KR" altLang="en-US" sz="1500" b="1" dirty="0" smtClean="0">
                <a:solidFill>
                  <a:srgbClr val="000000"/>
                </a:solidFill>
                <a:latin typeface="+mj-ea"/>
                <a:ea typeface="+mj-ea"/>
              </a:rPr>
              <a:t>이미지</a:t>
            </a:r>
            <a:endParaRPr sz="1500" b="1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635" y="5437244"/>
            <a:ext cx="519532" cy="441156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2607" y="5967648"/>
            <a:ext cx="519532" cy="441156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2760" y="5955616"/>
            <a:ext cx="519532" cy="441156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8331" y="5437244"/>
            <a:ext cx="519532" cy="441156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8484" y="5437244"/>
            <a:ext cx="519532" cy="441156"/>
          </a:xfrm>
          <a:prstGeom prst="rect">
            <a:avLst/>
          </a:prstGeom>
        </p:spPr>
      </p:pic>
      <p:sp>
        <p:nvSpPr>
          <p:cNvPr id="23" name="Google Shape;1482;p190"/>
          <p:cNvSpPr txBox="1">
            <a:spLocks noGrp="1"/>
          </p:cNvSpPr>
          <p:nvPr/>
        </p:nvSpPr>
        <p:spPr>
          <a:xfrm>
            <a:off x="3737955" y="4950529"/>
            <a:ext cx="2048534" cy="386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500" b="1" dirty="0" smtClean="0">
                <a:solidFill>
                  <a:srgbClr val="000000"/>
                </a:solidFill>
                <a:latin typeface="+mj-ea"/>
                <a:ea typeface="+mj-ea"/>
              </a:rPr>
              <a:t>left </a:t>
            </a:r>
            <a:r>
              <a:rPr lang="ko-KR" altLang="en-US" sz="1500" b="1" dirty="0" smtClean="0">
                <a:solidFill>
                  <a:srgbClr val="000000"/>
                </a:solidFill>
                <a:latin typeface="+mj-ea"/>
                <a:ea typeface="+mj-ea"/>
              </a:rPr>
              <a:t>이미지</a:t>
            </a:r>
            <a:endParaRPr sz="1500" b="1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6070" y="5964973"/>
            <a:ext cx="458167" cy="465220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3071" y="5979680"/>
            <a:ext cx="458167" cy="465220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2303" y="5964973"/>
            <a:ext cx="458167" cy="465220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5855" y="5413180"/>
            <a:ext cx="458167" cy="465220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6987" y="5413180"/>
            <a:ext cx="458167" cy="465220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8119" y="5415778"/>
            <a:ext cx="458167" cy="465220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4502" y="5415778"/>
            <a:ext cx="458167" cy="465220"/>
          </a:xfrm>
          <a:prstGeom prst="rect">
            <a:avLst/>
          </a:prstGeom>
        </p:spPr>
      </p:pic>
      <p:sp>
        <p:nvSpPr>
          <p:cNvPr id="31" name="모서리가 둥근 직사각형 30"/>
          <p:cNvSpPr/>
          <p:nvPr/>
        </p:nvSpPr>
        <p:spPr>
          <a:xfrm>
            <a:off x="739019" y="5304384"/>
            <a:ext cx="2220749" cy="118864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모서리가 둥근 직사각형 31"/>
          <p:cNvSpPr/>
          <p:nvPr/>
        </p:nvSpPr>
        <p:spPr>
          <a:xfrm>
            <a:off x="3629667" y="5304383"/>
            <a:ext cx="2434249" cy="118864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Google Shape;1482;p190"/>
          <p:cNvSpPr txBox="1">
            <a:spLocks noGrp="1"/>
          </p:cNvSpPr>
          <p:nvPr/>
        </p:nvSpPr>
        <p:spPr>
          <a:xfrm>
            <a:off x="847307" y="6601825"/>
            <a:ext cx="2048534" cy="386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500" b="1" dirty="0" smtClean="0">
                <a:solidFill>
                  <a:srgbClr val="000000"/>
                </a:solidFill>
                <a:latin typeface="+mj-ea"/>
                <a:ea typeface="+mj-ea"/>
              </a:rPr>
              <a:t>stop </a:t>
            </a:r>
            <a:r>
              <a:rPr lang="ko-KR" altLang="en-US" sz="1500" b="1" dirty="0" smtClean="0">
                <a:solidFill>
                  <a:srgbClr val="000000"/>
                </a:solidFill>
                <a:latin typeface="+mj-ea"/>
                <a:ea typeface="+mj-ea"/>
              </a:rPr>
              <a:t>이미지</a:t>
            </a:r>
            <a:endParaRPr sz="1500" b="1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39" name="Google Shape;1482;p190"/>
          <p:cNvSpPr txBox="1">
            <a:spLocks noGrp="1"/>
          </p:cNvSpPr>
          <p:nvPr/>
        </p:nvSpPr>
        <p:spPr>
          <a:xfrm>
            <a:off x="3737955" y="6634602"/>
            <a:ext cx="2048534" cy="386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500" b="1" dirty="0" smtClean="0">
                <a:solidFill>
                  <a:srgbClr val="000000"/>
                </a:solidFill>
                <a:latin typeface="+mj-ea"/>
                <a:ea typeface="+mj-ea"/>
              </a:rPr>
              <a:t>right </a:t>
            </a:r>
            <a:r>
              <a:rPr lang="ko-KR" altLang="en-US" sz="1500" b="1" dirty="0" smtClean="0">
                <a:solidFill>
                  <a:srgbClr val="000000"/>
                </a:solidFill>
                <a:latin typeface="+mj-ea"/>
                <a:ea typeface="+mj-ea"/>
              </a:rPr>
              <a:t>이미지</a:t>
            </a:r>
            <a:endParaRPr sz="1500" b="1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47" name="모서리가 둥근 직사각형 46"/>
          <p:cNvSpPr/>
          <p:nvPr/>
        </p:nvSpPr>
        <p:spPr>
          <a:xfrm>
            <a:off x="739019" y="6988457"/>
            <a:ext cx="2220749" cy="118864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모서리가 둥근 직사각형 47"/>
          <p:cNvSpPr/>
          <p:nvPr/>
        </p:nvSpPr>
        <p:spPr>
          <a:xfrm>
            <a:off x="3629667" y="6988456"/>
            <a:ext cx="2434249" cy="118864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4952" y="7707232"/>
            <a:ext cx="533431" cy="40184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8740" y="7709588"/>
            <a:ext cx="533431" cy="401841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4851" y="7174167"/>
            <a:ext cx="481203" cy="444436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1051" y="7182055"/>
            <a:ext cx="458166" cy="436548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3379" y="7162808"/>
            <a:ext cx="483412" cy="439157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4502" y="7154513"/>
            <a:ext cx="474238" cy="441150"/>
          </a:xfrm>
          <a:prstGeom prst="rect">
            <a:avLst/>
          </a:prstGeom>
        </p:spPr>
      </p:pic>
      <p:pic>
        <p:nvPicPr>
          <p:cNvPr id="50" name="그림 49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3955" y="7303963"/>
            <a:ext cx="564694" cy="501881"/>
          </a:xfrm>
          <a:prstGeom prst="rect">
            <a:avLst/>
          </a:prstGeom>
        </p:spPr>
      </p:pic>
      <p:pic>
        <p:nvPicPr>
          <p:cNvPr id="51" name="그림 50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536" y="7303963"/>
            <a:ext cx="564694" cy="501881"/>
          </a:xfrm>
          <a:prstGeom prst="rect">
            <a:avLst/>
          </a:prstGeom>
        </p:spPr>
      </p:pic>
      <p:pic>
        <p:nvPicPr>
          <p:cNvPr id="52" name="그림 51"/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113" y="7316238"/>
            <a:ext cx="564694" cy="501881"/>
          </a:xfrm>
          <a:prstGeom prst="rect">
            <a:avLst/>
          </a:prstGeom>
        </p:spPr>
      </p:pic>
      <p:sp>
        <p:nvSpPr>
          <p:cNvPr id="54" name="Google Shape;1489;p191"/>
          <p:cNvSpPr txBox="1">
            <a:spLocks/>
          </p:cNvSpPr>
          <p:nvPr/>
        </p:nvSpPr>
        <p:spPr>
          <a:xfrm>
            <a:off x="617661" y="8363959"/>
            <a:ext cx="5855331" cy="1201146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0" indent="0" algn="ctr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altLang="ko-KR" sz="1200" b="1" dirty="0" smtClean="0">
                <a:solidFill>
                  <a:srgbClr val="FF0000"/>
                </a:solidFill>
                <a:latin typeface="고양덕양 B" pitchFamily="2" charset="-127"/>
                <a:ea typeface="고양덕양 B" pitchFamily="2" charset="-127"/>
              </a:rPr>
              <a:t>※ 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이미지를 입력할 때는 최대한 많은 이미지를 정확하게 입력해야 합니다</a:t>
            </a:r>
            <a:r>
              <a:rPr lang="en-US" altLang="ko-KR" sz="1200" b="1" dirty="0" smtClean="0">
                <a:solidFill>
                  <a:srgbClr val="FF0000"/>
                </a:solidFill>
              </a:rPr>
              <a:t>.</a:t>
            </a:r>
          </a:p>
          <a:p>
            <a:pPr algn="l">
              <a:spcBef>
                <a:spcPts val="0"/>
              </a:spcBef>
            </a:pPr>
            <a:r>
              <a:rPr lang="ko-KR" altLang="en-US" sz="1200" b="1" dirty="0" smtClean="0">
                <a:solidFill>
                  <a:srgbClr val="FF0000"/>
                </a:solidFill>
              </a:rPr>
              <a:t>     인공지능 차선 이미지는 입력한 이미지 데이터의 모습 그대로 학습하기 때문에</a:t>
            </a:r>
            <a:endParaRPr lang="en-US" altLang="ko-KR" sz="1200" b="1" dirty="0" smtClean="0">
              <a:solidFill>
                <a:srgbClr val="FF0000"/>
              </a:solidFill>
            </a:endParaRPr>
          </a:p>
          <a:p>
            <a:pPr algn="l">
              <a:spcBef>
                <a:spcPts val="0"/>
              </a:spcBef>
            </a:pPr>
            <a:r>
              <a:rPr lang="ko-KR" altLang="en-US" sz="1200" b="1" dirty="0" smtClean="0">
                <a:solidFill>
                  <a:srgbClr val="FF0000"/>
                </a:solidFill>
              </a:rPr>
              <a:t>     입력되지 않은 이미지는 인식하지 못해 차선 인식 오류가 날 수 있습니다</a:t>
            </a:r>
            <a:r>
              <a:rPr lang="en-US" altLang="ko-KR" sz="1200" b="1" dirty="0" smtClean="0">
                <a:solidFill>
                  <a:srgbClr val="FF0000"/>
                </a:solidFill>
              </a:rPr>
              <a:t>.</a:t>
            </a:r>
          </a:p>
          <a:p>
            <a:pPr algn="l">
              <a:spcBef>
                <a:spcPts val="0"/>
              </a:spcBef>
            </a:pPr>
            <a:endParaRPr lang="en-US" altLang="ko-KR" sz="1200" b="1" dirty="0">
              <a:solidFill>
                <a:srgbClr val="FF0000"/>
              </a:solidFill>
            </a:endParaRPr>
          </a:p>
          <a:p>
            <a:pPr algn="l">
              <a:spcBef>
                <a:spcPts val="0"/>
              </a:spcBef>
            </a:pPr>
            <a:r>
              <a:rPr lang="en-US" altLang="ko-KR" sz="1200" b="1" dirty="0" smtClean="0">
                <a:solidFill>
                  <a:srgbClr val="FF0000"/>
                </a:solidFill>
              </a:rPr>
              <a:t>     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주변 빛의 영향이나 바닥의 무늬가 달라지면 인식을 못할 수 있으므로 실제 인공</a:t>
            </a:r>
            <a:endParaRPr lang="en-US" altLang="ko-KR" sz="1200" b="1" dirty="0" smtClean="0">
              <a:solidFill>
                <a:srgbClr val="FF0000"/>
              </a:solidFill>
            </a:endParaRPr>
          </a:p>
          <a:p>
            <a:pPr algn="l">
              <a:spcBef>
                <a:spcPts val="0"/>
              </a:spcBef>
            </a:pPr>
            <a:r>
              <a:rPr lang="en-US" altLang="ko-KR" sz="1200" b="1" dirty="0">
                <a:solidFill>
                  <a:srgbClr val="FF0000"/>
                </a:solidFill>
              </a:rPr>
              <a:t> </a:t>
            </a:r>
            <a:r>
              <a:rPr lang="en-US" altLang="ko-KR" sz="1200" b="1" dirty="0" smtClean="0">
                <a:solidFill>
                  <a:srgbClr val="FF0000"/>
                </a:solidFill>
              </a:rPr>
              <a:t>    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지능 </a:t>
            </a:r>
            <a:r>
              <a:rPr lang="ko-KR" altLang="en-US" sz="1200" b="1" dirty="0" err="1" smtClean="0">
                <a:solidFill>
                  <a:srgbClr val="FF0000"/>
                </a:solidFill>
              </a:rPr>
              <a:t>고카트가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 운행할 차선의 이미지를 다양하게 모아 학습해주세요</a:t>
            </a:r>
            <a:endParaRPr lang="en-US" altLang="ko-KR" sz="1200" b="1" dirty="0" smtClean="0">
              <a:solidFill>
                <a:srgbClr val="FF0000"/>
              </a:solidFill>
            </a:endParaRPr>
          </a:p>
          <a:p>
            <a:pPr algn="l">
              <a:spcBef>
                <a:spcPts val="0"/>
              </a:spcBef>
            </a:pPr>
            <a:r>
              <a:rPr lang="en-US" altLang="ko-KR" sz="1200" b="1" dirty="0">
                <a:solidFill>
                  <a:srgbClr val="FF0000"/>
                </a:solidFill>
              </a:rPr>
              <a:t> </a:t>
            </a:r>
            <a:r>
              <a:rPr lang="en-US" altLang="ko-KR" sz="1200" b="1" dirty="0" smtClean="0">
                <a:solidFill>
                  <a:srgbClr val="FF0000"/>
                </a:solidFill>
              </a:rPr>
              <a:t>  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grpSp>
        <p:nvGrpSpPr>
          <p:cNvPr id="38" name="그룹 37"/>
          <p:cNvGrpSpPr/>
          <p:nvPr/>
        </p:nvGrpSpPr>
        <p:grpSpPr>
          <a:xfrm>
            <a:off x="70462" y="926170"/>
            <a:ext cx="6466958" cy="3973054"/>
            <a:chOff x="70462" y="926170"/>
            <a:chExt cx="6466958" cy="3973054"/>
          </a:xfrm>
        </p:grpSpPr>
        <p:grpSp>
          <p:nvGrpSpPr>
            <p:cNvPr id="40" name="그룹 39"/>
            <p:cNvGrpSpPr/>
            <p:nvPr/>
          </p:nvGrpSpPr>
          <p:grpSpPr>
            <a:xfrm>
              <a:off x="431019" y="926170"/>
              <a:ext cx="5997557" cy="3850007"/>
              <a:chOff x="7704258" y="4530664"/>
              <a:chExt cx="6196971" cy="4123601"/>
            </a:xfrm>
          </p:grpSpPr>
          <p:pic>
            <p:nvPicPr>
              <p:cNvPr id="44" name="그림 43"/>
              <p:cNvPicPr>
                <a:picLocks noChangeAspect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704258" y="4530664"/>
                <a:ext cx="6196971" cy="412360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45" name="직사각형 44"/>
              <p:cNvSpPr/>
              <p:nvPr/>
            </p:nvSpPr>
            <p:spPr>
              <a:xfrm>
                <a:off x="8707708" y="6367608"/>
                <a:ext cx="1600200" cy="1491916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46" name="그림 45"/>
              <p:cNvPicPr>
                <a:picLocks noChangeAspect="1"/>
              </p:cNvPicPr>
              <p:nvPr/>
            </p:nvPicPr>
            <p:blipFill>
              <a:blip r:embed="rId2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31087" y="6783979"/>
                <a:ext cx="601473" cy="424204"/>
              </a:xfrm>
              <a:prstGeom prst="rect">
                <a:avLst/>
              </a:prstGeom>
            </p:spPr>
          </p:pic>
          <p:pic>
            <p:nvPicPr>
              <p:cNvPr id="56" name="그림 55"/>
              <p:cNvPicPr>
                <a:picLocks noChangeAspect="1"/>
              </p:cNvPicPr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9657087" y="6741188"/>
                <a:ext cx="795409" cy="881733"/>
              </a:xfrm>
              <a:prstGeom prst="rect">
                <a:avLst/>
              </a:prstGeom>
            </p:spPr>
          </p:pic>
        </p:grpSp>
        <p:sp>
          <p:nvSpPr>
            <p:cNvPr id="41" name="Google Shape;1489;p191"/>
            <p:cNvSpPr txBox="1">
              <a:spLocks/>
            </p:cNvSpPr>
            <p:nvPr/>
          </p:nvSpPr>
          <p:spPr>
            <a:xfrm>
              <a:off x="406031" y="4053824"/>
              <a:ext cx="3281338" cy="845400"/>
            </a:xfrm>
            <a:prstGeom prst="rect">
              <a:avLst/>
            </a:prstGeom>
          </p:spPr>
          <p:txBody>
            <a:bodyPr spcFirstLastPara="1" vert="horz" wrap="square" lIns="91425" tIns="91425" rIns="91425" bIns="91425" rtlCol="0" anchor="t" anchorCtr="0">
              <a:noAutofit/>
            </a:bodyPr>
            <a:lstStyle>
              <a:lvl1pPr marL="0" indent="0" algn="ctr" defTabSz="685800" rtl="0" eaLnBrk="1" latinLnBrk="1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indent="0" algn="ctr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indent="0" algn="ctr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indent="0" algn="ctr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indent="0" algn="ctr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indent="0" algn="ctr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indent="0" algn="ctr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indent="0" algn="ctr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indent="0" algn="ctr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</a:pPr>
              <a:r>
                <a:rPr lang="ko-KR" altLang="en-US" sz="1200" b="1" dirty="0">
                  <a:solidFill>
                    <a:srgbClr val="000000"/>
                  </a:solidFill>
                </a:rPr>
                <a:t>각 </a:t>
              </a:r>
              <a:r>
                <a:rPr lang="en-US" altLang="ko-KR" sz="1200" b="1" dirty="0">
                  <a:solidFill>
                    <a:srgbClr val="000000"/>
                  </a:solidFill>
                </a:rPr>
                <a:t>Label </a:t>
              </a:r>
              <a:r>
                <a:rPr lang="ko-KR" altLang="en-US" sz="1200" b="1" dirty="0">
                  <a:solidFill>
                    <a:srgbClr val="000000"/>
                  </a:solidFill>
                </a:rPr>
                <a:t>마다 이미지를</a:t>
              </a:r>
              <a:endParaRPr lang="en-US" altLang="ko-KR" sz="1200" b="1" dirty="0">
                <a:solidFill>
                  <a:srgbClr val="000000"/>
                </a:solidFill>
              </a:endParaRPr>
            </a:p>
            <a:p>
              <a:pPr>
                <a:spcBef>
                  <a:spcPts val="0"/>
                </a:spcBef>
              </a:pPr>
              <a:r>
                <a:rPr lang="ko-KR" altLang="en-US" sz="1200" b="1" dirty="0">
                  <a:solidFill>
                    <a:srgbClr val="000000"/>
                  </a:solidFill>
                </a:rPr>
                <a:t> </a:t>
              </a:r>
              <a:r>
                <a:rPr lang="ko-KR" altLang="en-US" sz="1200" b="1" dirty="0" smtClean="0">
                  <a:solidFill>
                    <a:srgbClr val="FF0000"/>
                  </a:solidFill>
                </a:rPr>
                <a:t>충분히 </a:t>
              </a:r>
              <a:r>
                <a:rPr lang="ko-KR" altLang="en-US" sz="1200" b="1" dirty="0" smtClean="0">
                  <a:solidFill>
                    <a:srgbClr val="000000"/>
                  </a:solidFill>
                </a:rPr>
                <a:t>입력합니다</a:t>
              </a:r>
              <a:r>
                <a:rPr lang="en-US" altLang="ko-KR" sz="1200" b="1" dirty="0">
                  <a:solidFill>
                    <a:srgbClr val="000000"/>
                  </a:solidFill>
                </a:rPr>
                <a:t>.</a:t>
              </a:r>
            </a:p>
            <a:p>
              <a:pPr>
                <a:spcBef>
                  <a:spcPts val="0"/>
                </a:spcBef>
              </a:pPr>
              <a:r>
                <a:rPr lang="en-US" altLang="ko-KR" sz="1200" b="1" dirty="0">
                  <a:solidFill>
                    <a:srgbClr val="000000"/>
                  </a:solidFill>
                </a:rPr>
                <a:t>(capture </a:t>
              </a:r>
              <a:r>
                <a:rPr lang="ko-KR" altLang="en-US" sz="1200" b="1" dirty="0">
                  <a:solidFill>
                    <a:srgbClr val="000000"/>
                  </a:solidFill>
                </a:rPr>
                <a:t>클릭</a:t>
              </a:r>
              <a:r>
                <a:rPr lang="en-US" altLang="ko-KR" sz="1200" b="1" dirty="0">
                  <a:solidFill>
                    <a:srgbClr val="000000"/>
                  </a:solidFill>
                </a:rPr>
                <a:t>)</a:t>
              </a:r>
              <a:endParaRPr lang="ko-KR" altLang="en-US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42" name="Google Shape;1489;p191"/>
            <p:cNvSpPr txBox="1">
              <a:spLocks/>
            </p:cNvSpPr>
            <p:nvPr/>
          </p:nvSpPr>
          <p:spPr>
            <a:xfrm>
              <a:off x="70462" y="2141320"/>
              <a:ext cx="3281338" cy="845400"/>
            </a:xfrm>
            <a:prstGeom prst="rect">
              <a:avLst/>
            </a:prstGeom>
          </p:spPr>
          <p:txBody>
            <a:bodyPr spcFirstLastPara="1" vert="horz" wrap="square" lIns="91425" tIns="91425" rIns="91425" bIns="91425" rtlCol="0" anchor="t" anchorCtr="0">
              <a:noAutofit/>
            </a:bodyPr>
            <a:lstStyle>
              <a:lvl1pPr marL="0" indent="0" algn="ctr" defTabSz="685800" rtl="0" eaLnBrk="1" latinLnBrk="1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indent="0" algn="ctr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indent="0" algn="ctr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indent="0" algn="ctr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indent="0" algn="ctr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indent="0" algn="ctr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indent="0" algn="ctr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indent="0" algn="ctr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indent="0" algn="ctr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</a:pPr>
              <a:r>
                <a:rPr lang="en-US" altLang="ko-KR" sz="1200" b="1">
                  <a:solidFill>
                    <a:srgbClr val="000000"/>
                  </a:solidFill>
                </a:rPr>
                <a:t>CAPTURING FOR </a:t>
              </a:r>
              <a:r>
                <a:rPr lang="ko-KR" altLang="en-US" sz="1200" b="1">
                  <a:solidFill>
                    <a:srgbClr val="000000"/>
                  </a:solidFill>
                </a:rPr>
                <a:t>옆의 화살표를</a:t>
              </a:r>
              <a:endParaRPr lang="en-US" altLang="ko-KR" sz="1200" b="1">
                <a:solidFill>
                  <a:srgbClr val="000000"/>
                </a:solidFill>
              </a:endParaRPr>
            </a:p>
            <a:p>
              <a:pPr>
                <a:spcBef>
                  <a:spcPts val="0"/>
                </a:spcBef>
              </a:pPr>
              <a:r>
                <a:rPr lang="ko-KR" altLang="en-US" sz="1200" b="1">
                  <a:solidFill>
                    <a:srgbClr val="000000"/>
                  </a:solidFill>
                </a:rPr>
                <a:t>눌러 원하는 </a:t>
              </a:r>
              <a:r>
                <a:rPr lang="en-US" altLang="ko-KR" sz="1200" b="1">
                  <a:solidFill>
                    <a:srgbClr val="000000"/>
                  </a:solidFill>
                </a:rPr>
                <a:t>Label</a:t>
              </a:r>
              <a:r>
                <a:rPr lang="ko-KR" altLang="en-US" sz="1200" b="1">
                  <a:solidFill>
                    <a:srgbClr val="000000"/>
                  </a:solidFill>
                </a:rPr>
                <a:t>명을 선택합니다</a:t>
              </a:r>
              <a:endParaRPr lang="ko-KR" altLang="en-US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43" name="Google Shape;1489;p191"/>
            <p:cNvSpPr txBox="1">
              <a:spLocks/>
            </p:cNvSpPr>
            <p:nvPr/>
          </p:nvSpPr>
          <p:spPr>
            <a:xfrm>
              <a:off x="5126070" y="2731921"/>
              <a:ext cx="1411350" cy="1339446"/>
            </a:xfrm>
            <a:prstGeom prst="rect">
              <a:avLst/>
            </a:prstGeom>
          </p:spPr>
          <p:txBody>
            <a:bodyPr spcFirstLastPara="1" vert="horz" wrap="square" lIns="91425" tIns="91425" rIns="91425" bIns="91425" rtlCol="0" anchor="t" anchorCtr="0">
              <a:noAutofit/>
            </a:bodyPr>
            <a:lstStyle>
              <a:lvl1pPr marL="0" indent="0" algn="ctr" defTabSz="685800" rtl="0" eaLnBrk="1" latinLnBrk="1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indent="0" algn="ctr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indent="0" algn="ctr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indent="0" algn="ctr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indent="0" algn="ctr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indent="0" algn="ctr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indent="0" algn="ctr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indent="0" algn="ctr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indent="0" algn="ctr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</a:pPr>
              <a:r>
                <a:rPr lang="en-US" altLang="ko-KR" sz="1200" b="1">
                  <a:solidFill>
                    <a:srgbClr val="000000"/>
                  </a:solidFill>
                </a:rPr>
                <a:t>Label</a:t>
              </a:r>
              <a:r>
                <a:rPr lang="ko-KR" altLang="en-US" sz="1200" b="1">
                  <a:solidFill>
                    <a:srgbClr val="000000"/>
                  </a:solidFill>
                </a:rPr>
                <a:t>에 이미지를</a:t>
              </a:r>
              <a:endParaRPr lang="en-US" altLang="ko-KR" sz="1200" b="1">
                <a:solidFill>
                  <a:srgbClr val="000000"/>
                </a:solidFill>
              </a:endParaRPr>
            </a:p>
            <a:p>
              <a:pPr>
                <a:spcBef>
                  <a:spcPts val="0"/>
                </a:spcBef>
              </a:pPr>
              <a:r>
                <a:rPr lang="ko-KR" altLang="en-US" sz="1200" b="1">
                  <a:solidFill>
                    <a:srgbClr val="000000"/>
                  </a:solidFill>
                </a:rPr>
                <a:t>잘못 입력한 </a:t>
              </a:r>
              <a:endParaRPr lang="en-US" altLang="ko-KR" sz="1200" b="1">
                <a:solidFill>
                  <a:srgbClr val="000000"/>
                </a:solidFill>
              </a:endParaRPr>
            </a:p>
            <a:p>
              <a:pPr>
                <a:spcBef>
                  <a:spcPts val="0"/>
                </a:spcBef>
              </a:pPr>
              <a:r>
                <a:rPr lang="ko-KR" altLang="en-US" sz="1200" b="1">
                  <a:solidFill>
                    <a:srgbClr val="000000"/>
                  </a:solidFill>
                </a:rPr>
                <a:t>경우 사진 옆의</a:t>
              </a:r>
              <a:endParaRPr lang="en-US" altLang="ko-KR" sz="1200" b="1">
                <a:solidFill>
                  <a:srgbClr val="000000"/>
                </a:solidFill>
              </a:endParaRPr>
            </a:p>
            <a:p>
              <a:pPr>
                <a:spcBef>
                  <a:spcPts val="0"/>
                </a:spcBef>
              </a:pPr>
              <a:r>
                <a:rPr lang="en-US" altLang="ko-KR" sz="1200" b="1">
                  <a:solidFill>
                    <a:srgbClr val="000000"/>
                  </a:solidFill>
                </a:rPr>
                <a:t>X</a:t>
              </a:r>
              <a:r>
                <a:rPr lang="ko-KR" altLang="en-US" sz="1200" b="1">
                  <a:solidFill>
                    <a:srgbClr val="000000"/>
                  </a:solidFill>
                </a:rPr>
                <a:t>를 눌러 잘못</a:t>
              </a:r>
              <a:endParaRPr lang="en-US" altLang="ko-KR" sz="1200" b="1">
                <a:solidFill>
                  <a:srgbClr val="000000"/>
                </a:solidFill>
              </a:endParaRPr>
            </a:p>
            <a:p>
              <a:pPr>
                <a:spcBef>
                  <a:spcPts val="0"/>
                </a:spcBef>
              </a:pPr>
              <a:r>
                <a:rPr lang="ko-KR" altLang="en-US" sz="1200" b="1">
                  <a:solidFill>
                    <a:srgbClr val="000000"/>
                  </a:solidFill>
                </a:rPr>
                <a:t>입력한 사진을</a:t>
              </a:r>
              <a:endParaRPr lang="en-US" altLang="ko-KR" sz="1200" b="1">
                <a:solidFill>
                  <a:srgbClr val="000000"/>
                </a:solidFill>
              </a:endParaRPr>
            </a:p>
            <a:p>
              <a:pPr>
                <a:spcBef>
                  <a:spcPts val="0"/>
                </a:spcBef>
              </a:pPr>
              <a:r>
                <a:rPr lang="ko-KR" altLang="en-US" sz="1200" b="1">
                  <a:solidFill>
                    <a:srgbClr val="000000"/>
                  </a:solidFill>
                </a:rPr>
                <a:t>삭제해 주세요</a:t>
              </a:r>
              <a:endParaRPr lang="ko-KR" altLang="en-US" sz="1200" b="1" dirty="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21231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79444" y="589547"/>
            <a:ext cx="26516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④ </a:t>
            </a:r>
            <a:r>
              <a:rPr lang="ko-KR" altLang="en-US" dirty="0" smtClean="0"/>
              <a:t>이미지 모델 학습하기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48169" y="5590673"/>
            <a:ext cx="28825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⑤ </a:t>
            </a:r>
            <a:r>
              <a:rPr lang="ko-KR" altLang="en-US" dirty="0" smtClean="0"/>
              <a:t>이미지 모델 테스트하기</a:t>
            </a:r>
            <a:endParaRPr lang="ko-KR" altLang="en-US" dirty="0"/>
          </a:p>
        </p:txBody>
      </p:sp>
      <p:grpSp>
        <p:nvGrpSpPr>
          <p:cNvPr id="19" name="그룹 18"/>
          <p:cNvGrpSpPr/>
          <p:nvPr/>
        </p:nvGrpSpPr>
        <p:grpSpPr>
          <a:xfrm>
            <a:off x="404557" y="1023955"/>
            <a:ext cx="6098329" cy="4102015"/>
            <a:chOff x="404557" y="1023955"/>
            <a:chExt cx="6098329" cy="4102015"/>
          </a:xfrm>
        </p:grpSpPr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4557" y="1023955"/>
              <a:ext cx="6098329" cy="410201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1" name="직사각형 20"/>
            <p:cNvSpPr/>
            <p:nvPr/>
          </p:nvSpPr>
          <p:spPr>
            <a:xfrm>
              <a:off x="4845522" y="2058026"/>
              <a:ext cx="517053" cy="37085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4177" y="3240342"/>
              <a:ext cx="581848" cy="488348"/>
            </a:xfrm>
            <a:prstGeom prst="rect">
              <a:avLst/>
            </a:prstGeom>
          </p:spPr>
        </p:pic>
        <p:sp>
          <p:nvSpPr>
            <p:cNvPr id="23" name="Google Shape;1489;p191"/>
            <p:cNvSpPr txBox="1">
              <a:spLocks/>
            </p:cNvSpPr>
            <p:nvPr/>
          </p:nvSpPr>
          <p:spPr>
            <a:xfrm>
              <a:off x="946725" y="2493865"/>
              <a:ext cx="2170700" cy="510895"/>
            </a:xfrm>
            <a:prstGeom prst="rect">
              <a:avLst/>
            </a:prstGeom>
          </p:spPr>
          <p:txBody>
            <a:bodyPr spcFirstLastPara="1" vert="horz" wrap="square" lIns="91425" tIns="91425" rIns="91425" bIns="91425" rtlCol="0" anchor="t" anchorCtr="0">
              <a:noAutofit/>
            </a:bodyPr>
            <a:lstStyle>
              <a:lvl1pPr marL="0" indent="0" algn="ctr" defTabSz="685800" rtl="0" eaLnBrk="1" latinLnBrk="1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indent="0" algn="ctr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indent="0" algn="ctr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indent="0" algn="ctr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indent="0" algn="ctr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indent="0" algn="ctr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indent="0" algn="ctr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indent="0" algn="ctr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indent="0" algn="ctr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</a:pPr>
              <a:r>
                <a:rPr lang="en-US" altLang="ko-KR" sz="1200" b="1">
                  <a:solidFill>
                    <a:srgbClr val="000000"/>
                  </a:solidFill>
                </a:rPr>
                <a:t>Train</a:t>
              </a:r>
              <a:r>
                <a:rPr lang="ko-KR" altLang="en-US" sz="1200" b="1">
                  <a:solidFill>
                    <a:srgbClr val="000000"/>
                  </a:solidFill>
                </a:rPr>
                <a:t>을 눌러 이미지 학습을</a:t>
              </a:r>
              <a:endParaRPr lang="en-US" altLang="ko-KR" sz="1200" b="1">
                <a:solidFill>
                  <a:srgbClr val="000000"/>
                </a:solidFill>
              </a:endParaRPr>
            </a:p>
            <a:p>
              <a:pPr>
                <a:spcBef>
                  <a:spcPts val="0"/>
                </a:spcBef>
              </a:pPr>
              <a:r>
                <a:rPr lang="ko-KR" altLang="en-US" sz="1200" b="1">
                  <a:solidFill>
                    <a:srgbClr val="000000"/>
                  </a:solidFill>
                </a:rPr>
                <a:t>시작합니다</a:t>
              </a:r>
              <a:endParaRPr lang="ko-KR" altLang="en-US" sz="1200" b="1" dirty="0">
                <a:solidFill>
                  <a:srgbClr val="000000"/>
                </a:solidFill>
              </a:endParaRPr>
            </a:p>
          </p:txBody>
        </p:sp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16094" y="3484516"/>
              <a:ext cx="2759331" cy="64334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5" name="Google Shape;1650;p210"/>
            <p:cNvSpPr/>
            <p:nvPr/>
          </p:nvSpPr>
          <p:spPr>
            <a:xfrm rot="10800000">
              <a:off x="4939693" y="2409275"/>
              <a:ext cx="332928" cy="1040157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rgbClr val="FF0000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489;p191"/>
            <p:cNvSpPr txBox="1">
              <a:spLocks/>
            </p:cNvSpPr>
            <p:nvPr/>
          </p:nvSpPr>
          <p:spPr>
            <a:xfrm>
              <a:off x="818827" y="4304343"/>
              <a:ext cx="2170700" cy="634319"/>
            </a:xfrm>
            <a:prstGeom prst="rect">
              <a:avLst/>
            </a:prstGeom>
          </p:spPr>
          <p:txBody>
            <a:bodyPr spcFirstLastPara="1" vert="horz" wrap="square" lIns="91425" tIns="91425" rIns="91425" bIns="91425" rtlCol="0" anchor="t" anchorCtr="0">
              <a:noAutofit/>
            </a:bodyPr>
            <a:lstStyle>
              <a:lvl1pPr marL="0" indent="0" algn="ctr" defTabSz="685800" rtl="0" eaLnBrk="1" latinLnBrk="1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indent="0" algn="ctr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indent="0" algn="ctr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indent="0" algn="ctr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indent="0" algn="ctr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indent="0" algn="ctr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indent="0" algn="ctr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indent="0" algn="ctr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indent="0" algn="ctr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</a:pPr>
              <a:r>
                <a:rPr lang="ko-KR" altLang="en-US" sz="1200" b="1">
                  <a:solidFill>
                    <a:srgbClr val="000000"/>
                  </a:solidFill>
                </a:rPr>
                <a:t>이미지 학습이</a:t>
              </a:r>
              <a:endParaRPr lang="en-US" altLang="ko-KR" sz="1200" b="1">
                <a:solidFill>
                  <a:srgbClr val="000000"/>
                </a:solidFill>
              </a:endParaRPr>
            </a:p>
            <a:p>
              <a:pPr>
                <a:spcBef>
                  <a:spcPts val="0"/>
                </a:spcBef>
              </a:pPr>
              <a:r>
                <a:rPr lang="ko-KR" altLang="en-US" sz="1200" b="1">
                  <a:solidFill>
                    <a:srgbClr val="000000"/>
                  </a:solidFill>
                </a:rPr>
                <a:t>완료될때까지 기다립니다</a:t>
              </a:r>
              <a:endParaRPr lang="ko-KR" altLang="en-US" sz="1200" b="1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374296" y="5992076"/>
            <a:ext cx="6069077" cy="3681313"/>
            <a:chOff x="374296" y="5992076"/>
            <a:chExt cx="6069077" cy="3681313"/>
          </a:xfrm>
        </p:grpSpPr>
        <p:pic>
          <p:nvPicPr>
            <p:cNvPr id="28" name="그림 2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4296" y="5992076"/>
              <a:ext cx="6069077" cy="368131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9" name="Google Shape;1503;p193"/>
            <p:cNvSpPr txBox="1">
              <a:spLocks/>
            </p:cNvSpPr>
            <p:nvPr/>
          </p:nvSpPr>
          <p:spPr>
            <a:xfrm>
              <a:off x="374296" y="6978287"/>
              <a:ext cx="4780307" cy="501000"/>
            </a:xfrm>
            <a:prstGeom prst="rect">
              <a:avLst/>
            </a:prstGeom>
          </p:spPr>
          <p:txBody>
            <a:bodyPr spcFirstLastPara="1" vert="horz" wrap="square" lIns="91425" tIns="91425" rIns="91425" bIns="91425" rtlCol="0" anchor="t" anchorCtr="0">
              <a:noAutofit/>
            </a:bodyPr>
            <a:lstStyle>
              <a:lvl1pPr marL="171450" indent="-171450" algn="l" defTabSz="685800" rtl="0" eaLnBrk="1" latinLnBrk="1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14350" indent="-17145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857250" indent="-17145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200150" indent="-17145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43050" indent="-17145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885950" indent="-17145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Bef>
                  <a:spcPts val="0"/>
                </a:spcBef>
                <a:buFont typeface="Arial" panose="020B0604020202020204" pitchFamily="34" charset="0"/>
                <a:buNone/>
              </a:pPr>
              <a:r>
                <a:rPr lang="ko-KR" altLang="en-US" sz="1100" b="1" dirty="0">
                  <a:solidFill>
                    <a:srgbClr val="FF0000"/>
                  </a:solidFill>
                  <a:latin typeface="+mj-ea"/>
                  <a:ea typeface="+mj-ea"/>
                </a:rPr>
                <a:t>테스트할 차선을 카메라로 비춘 후</a:t>
              </a:r>
              <a:r>
                <a:rPr lang="en-US" altLang="ko-KR" sz="1100" b="1" dirty="0">
                  <a:solidFill>
                    <a:srgbClr val="FF0000"/>
                  </a:solidFill>
                  <a:latin typeface="+mj-ea"/>
                  <a:ea typeface="+mj-ea"/>
                </a:rPr>
                <a:t>Capture </a:t>
              </a:r>
              <a:r>
                <a:rPr lang="ko-KR" altLang="en-US" sz="1100" b="1" dirty="0">
                  <a:solidFill>
                    <a:srgbClr val="FF0000"/>
                  </a:solidFill>
                  <a:latin typeface="+mj-ea"/>
                  <a:ea typeface="+mj-ea"/>
                </a:rPr>
                <a:t>를 눌러 사진을 찍습니다</a:t>
              </a:r>
              <a:r>
                <a:rPr lang="en-US" altLang="ko-KR" sz="1100" b="1" dirty="0">
                  <a:solidFill>
                    <a:srgbClr val="FF0000"/>
                  </a:solidFill>
                  <a:latin typeface="+mj-ea"/>
                  <a:ea typeface="+mj-ea"/>
                </a:rPr>
                <a:t>.</a:t>
              </a:r>
            </a:p>
            <a:p>
              <a:pPr marL="0" indent="0">
                <a:spcBef>
                  <a:spcPts val="0"/>
                </a:spcBef>
                <a:buFont typeface="Arial" panose="020B0604020202020204" pitchFamily="34" charset="0"/>
                <a:buNone/>
              </a:pPr>
              <a:r>
                <a:rPr lang="ko-KR" altLang="en-US" sz="1100" b="1" dirty="0">
                  <a:solidFill>
                    <a:srgbClr val="FF0000"/>
                  </a:solidFill>
                  <a:latin typeface="+mj-ea"/>
                  <a:ea typeface="+mj-ea"/>
                </a:rPr>
                <a:t>학습한 이미지에 따라 오른쪽에 분류된 </a:t>
              </a:r>
              <a:r>
                <a:rPr lang="en-US" altLang="ko-KR" sz="1100" b="1" dirty="0">
                  <a:solidFill>
                    <a:srgbClr val="FF0000"/>
                  </a:solidFill>
                  <a:latin typeface="+mj-ea"/>
                  <a:ea typeface="+mj-ea"/>
                </a:rPr>
                <a:t>Label</a:t>
              </a:r>
              <a:r>
                <a:rPr lang="ko-KR" altLang="en-US" sz="1100" b="1" dirty="0">
                  <a:solidFill>
                    <a:srgbClr val="FF0000"/>
                  </a:solidFill>
                  <a:latin typeface="+mj-ea"/>
                  <a:ea typeface="+mj-ea"/>
                </a:rPr>
                <a:t>이 나타납니다</a:t>
              </a:r>
              <a:r>
                <a:rPr lang="en-US" altLang="ko-KR" sz="1100" b="1" dirty="0">
                  <a:solidFill>
                    <a:srgbClr val="FF0000"/>
                  </a:solidFill>
                  <a:latin typeface="+mj-ea"/>
                  <a:ea typeface="+mj-ea"/>
                </a:rPr>
                <a:t>. </a:t>
              </a:r>
              <a:endParaRPr lang="ko-KR" altLang="en-US" sz="1100" b="1" dirty="0">
                <a:solidFill>
                  <a:srgbClr val="FF0000"/>
                </a:solidFill>
                <a:latin typeface="+mj-ea"/>
                <a:ea typeface="+mj-ea"/>
              </a:endParaRPr>
            </a:p>
          </p:txBody>
        </p:sp>
        <p:sp>
          <p:nvSpPr>
            <p:cNvPr id="30" name="Google Shape;1506;p193"/>
            <p:cNvSpPr txBox="1"/>
            <p:nvPr/>
          </p:nvSpPr>
          <p:spPr>
            <a:xfrm>
              <a:off x="1088470" y="8105758"/>
              <a:ext cx="408600" cy="60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rgbClr val="FF0000"/>
                  </a:solidFill>
                  <a:latin typeface="Open Sans"/>
                  <a:ea typeface="Open Sans"/>
                  <a:cs typeface="Open Sans"/>
                  <a:sym typeface="Open Sans"/>
                </a:rPr>
                <a:t>1</a:t>
              </a:r>
              <a:endParaRPr sz="1800" b="1" dirty="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1" name="Google Shape;1507;p193"/>
            <p:cNvSpPr txBox="1"/>
            <p:nvPr/>
          </p:nvSpPr>
          <p:spPr>
            <a:xfrm>
              <a:off x="5501726" y="7971670"/>
              <a:ext cx="408600" cy="60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rgbClr val="FF0000"/>
                  </a:solidFill>
                  <a:latin typeface="Open Sans"/>
                  <a:ea typeface="Open Sans"/>
                  <a:cs typeface="Open Sans"/>
                  <a:sym typeface="Open Sans"/>
                </a:rPr>
                <a:t>2</a:t>
              </a:r>
              <a:endParaRPr sz="1800" b="1" dirty="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4589133" y="8013445"/>
              <a:ext cx="933361" cy="34983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3" name="그림 32"/>
            <p:cNvPicPr>
              <a:picLocks noChangeAspect="1"/>
            </p:cNvPicPr>
            <p:nvPr/>
          </p:nvPicPr>
          <p:blipFill rotWithShape="1">
            <a:blip r:embed="rId5"/>
            <a:srcRect l="41874" t="51738" r="42465" b="25710"/>
            <a:stretch/>
          </p:blipFill>
          <p:spPr>
            <a:xfrm>
              <a:off x="1448942" y="7562030"/>
              <a:ext cx="712691" cy="62247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34" name="직사각형 33"/>
            <p:cNvSpPr/>
            <p:nvPr/>
          </p:nvSpPr>
          <p:spPr>
            <a:xfrm>
              <a:off x="1431624" y="8129346"/>
              <a:ext cx="701119" cy="36494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015060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79444" y="372977"/>
            <a:ext cx="26516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⑥ </a:t>
            </a:r>
            <a:r>
              <a:rPr lang="ko-KR" altLang="en-US" dirty="0" smtClean="0"/>
              <a:t>이미지 모델 다운로드</a:t>
            </a:r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400938" y="6124074"/>
            <a:ext cx="6078069" cy="32966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433070" y="5573677"/>
            <a:ext cx="3113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앱인벤터</a:t>
            </a:r>
            <a:r>
              <a:rPr lang="ko-KR" altLang="en-US" dirty="0" smtClean="0"/>
              <a:t> 확장 파일 다운로드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t="58862"/>
          <a:stretch/>
        </p:blipFill>
        <p:spPr>
          <a:xfrm>
            <a:off x="522944" y="7256328"/>
            <a:ext cx="5894220" cy="154643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564942" y="6471498"/>
            <a:ext cx="5696792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ko-KR" altLang="en-US" sz="1500" dirty="0" smtClean="0">
                <a:hlinkClick r:id="rId3"/>
              </a:rPr>
              <a:t>https</a:t>
            </a:r>
            <a:r>
              <a:rPr lang="ko-KR" altLang="en-US" sz="1500" dirty="0">
                <a:hlinkClick r:id="rId3"/>
              </a:rPr>
              <a:t>://</a:t>
            </a:r>
            <a:r>
              <a:rPr lang="ko-KR" altLang="en-US" sz="1500" dirty="0" smtClean="0">
                <a:hlinkClick r:id="rId3"/>
              </a:rPr>
              <a:t>mit-cml.github.io/extensions</a:t>
            </a:r>
            <a:r>
              <a:rPr lang="ko-KR" altLang="en-US" sz="1500" dirty="0" smtClean="0"/>
              <a:t> 접속</a:t>
            </a:r>
            <a:endParaRPr lang="en-US" altLang="ko-KR" sz="1500" dirty="0" smtClean="0"/>
          </a:p>
          <a:p>
            <a:pPr marL="342900" indent="-342900">
              <a:buFont typeface="+mj-lt"/>
              <a:buAutoNum type="arabicPeriod"/>
            </a:pPr>
            <a:r>
              <a:rPr lang="en-US" altLang="ko-KR" sz="1500" dirty="0" err="1" smtClean="0"/>
              <a:t>BluetoothLE.aix</a:t>
            </a:r>
            <a:r>
              <a:rPr lang="en-US" altLang="ko-KR" sz="1500" dirty="0" smtClean="0"/>
              <a:t> </a:t>
            </a:r>
            <a:r>
              <a:rPr lang="ko-KR" altLang="en-US" sz="1500" dirty="0" smtClean="0"/>
              <a:t>와 </a:t>
            </a:r>
            <a:r>
              <a:rPr lang="en-US" altLang="ko-KR" sz="1500" dirty="0" err="1" smtClean="0"/>
              <a:t>PersonalImageClassifier.aix</a:t>
            </a:r>
            <a:r>
              <a:rPr lang="en-US" altLang="ko-KR" sz="1500" dirty="0" smtClean="0"/>
              <a:t> </a:t>
            </a:r>
            <a:r>
              <a:rPr lang="ko-KR" altLang="en-US" sz="1500" dirty="0" smtClean="0"/>
              <a:t>파일</a:t>
            </a:r>
            <a:r>
              <a:rPr lang="en-US" altLang="ko-KR" sz="1500" dirty="0" smtClean="0"/>
              <a:t> </a:t>
            </a:r>
            <a:r>
              <a:rPr lang="ko-KR" altLang="en-US" sz="1500" dirty="0" smtClean="0"/>
              <a:t>다운로드</a:t>
            </a:r>
            <a:endParaRPr lang="en-US" altLang="ko-KR" sz="1500" dirty="0" smtClean="0"/>
          </a:p>
          <a:p>
            <a:endParaRPr lang="ko-KR" altLang="en-US" sz="1500" dirty="0"/>
          </a:p>
        </p:txBody>
      </p:sp>
      <p:sp>
        <p:nvSpPr>
          <p:cNvPr id="20" name="직사각형 19"/>
          <p:cNvSpPr/>
          <p:nvPr/>
        </p:nvSpPr>
        <p:spPr>
          <a:xfrm>
            <a:off x="5217585" y="7784430"/>
            <a:ext cx="551559" cy="1945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5217585" y="8333902"/>
            <a:ext cx="756096" cy="19728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25258" y="4975313"/>
            <a:ext cx="5894562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/>
              <a:t>* </a:t>
            </a:r>
            <a:r>
              <a:rPr lang="ko-KR" altLang="en-US" dirty="0" err="1" smtClean="0"/>
              <a:t>앱인벤터</a:t>
            </a:r>
            <a:r>
              <a:rPr lang="ko-KR" altLang="en-US" dirty="0" smtClean="0"/>
              <a:t> 확장기능 추가하기</a:t>
            </a:r>
            <a:r>
              <a:rPr lang="en-US" altLang="ko-KR" dirty="0" smtClean="0"/>
              <a:t>(</a:t>
            </a:r>
            <a:r>
              <a:rPr lang="ko-KR" altLang="en-US" dirty="0" smtClean="0"/>
              <a:t>이 과정은 참고만 하세요</a:t>
            </a:r>
            <a:r>
              <a:rPr lang="en-US" altLang="ko-KR" dirty="0" smtClean="0"/>
              <a:t>.)</a:t>
            </a:r>
            <a:endParaRPr lang="ko-KR" altLang="en-US" dirty="0"/>
          </a:p>
        </p:txBody>
      </p:sp>
      <p:grpSp>
        <p:nvGrpSpPr>
          <p:cNvPr id="15" name="그룹 14"/>
          <p:cNvGrpSpPr/>
          <p:nvPr/>
        </p:nvGrpSpPr>
        <p:grpSpPr>
          <a:xfrm>
            <a:off x="479444" y="830602"/>
            <a:ext cx="5969482" cy="3862148"/>
            <a:chOff x="479444" y="830602"/>
            <a:chExt cx="5969482" cy="3862148"/>
          </a:xfrm>
        </p:grpSpPr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9444" y="830602"/>
              <a:ext cx="5969482" cy="386214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3" name="Google Shape;1514;p194"/>
            <p:cNvSpPr txBox="1">
              <a:spLocks/>
            </p:cNvSpPr>
            <p:nvPr/>
          </p:nvSpPr>
          <p:spPr>
            <a:xfrm>
              <a:off x="3403216" y="1228091"/>
              <a:ext cx="3045710" cy="501000"/>
            </a:xfrm>
            <a:prstGeom prst="rect">
              <a:avLst/>
            </a:prstGeom>
          </p:spPr>
          <p:txBody>
            <a:bodyPr spcFirstLastPara="1" vert="horz" wrap="square" lIns="91425" tIns="91425" rIns="91425" bIns="91425" rtlCol="0" anchor="t" anchorCtr="0">
              <a:noAutofit/>
            </a:bodyPr>
            <a:lstStyle>
              <a:lvl1pPr marL="171450" indent="-171450" algn="l" defTabSz="685800" rtl="0" eaLnBrk="1" latinLnBrk="1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14350" indent="-17145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857250" indent="-17145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200150" indent="-17145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43050" indent="-17145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885950" indent="-17145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spcBef>
                  <a:spcPts val="0"/>
                </a:spcBef>
                <a:spcAft>
                  <a:spcPts val="1600"/>
                </a:spcAft>
                <a:buFont typeface="Arial" panose="020B0604020202020204" pitchFamily="34" charset="0"/>
                <a:buNone/>
              </a:pPr>
              <a:r>
                <a:rPr lang="ko-KR" altLang="en-US" sz="1200" b="1" dirty="0">
                  <a:solidFill>
                    <a:srgbClr val="FF0000"/>
                  </a:solidFill>
                </a:rPr>
                <a:t>이미지 인식의 정확도를 확인한 후</a:t>
              </a:r>
              <a:r>
                <a:rPr lang="en-US" altLang="ko-KR" sz="1200" b="1" dirty="0">
                  <a:solidFill>
                    <a:srgbClr val="FF0000"/>
                  </a:solidFill>
                </a:rPr>
                <a:t>,  Export Model </a:t>
              </a:r>
              <a:r>
                <a:rPr lang="ko-KR" altLang="en-US" sz="1200" b="1" dirty="0">
                  <a:solidFill>
                    <a:srgbClr val="FF0000"/>
                  </a:solidFill>
                </a:rPr>
                <a:t>모델을 눌러 다운로드 합니다</a:t>
              </a:r>
              <a:r>
                <a:rPr lang="en-US" altLang="ko-KR" sz="1200" b="1" dirty="0">
                  <a:solidFill>
                    <a:srgbClr val="FF0000"/>
                  </a:solidFill>
                </a:rPr>
                <a:t>.</a:t>
              </a:r>
              <a:endParaRPr lang="ko-KR" altLang="en-US" sz="1200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24" name="직사각형 23"/>
          <p:cNvSpPr/>
          <p:nvPr/>
        </p:nvSpPr>
        <p:spPr>
          <a:xfrm>
            <a:off x="2454077" y="863143"/>
            <a:ext cx="701119" cy="3649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5477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>
            <a:off x="491174" y="1493435"/>
            <a:ext cx="5921659" cy="2549487"/>
            <a:chOff x="0" y="5945617"/>
            <a:chExt cx="7959196" cy="3030248"/>
          </a:xfrm>
        </p:grpSpPr>
        <p:sp>
          <p:nvSpPr>
            <p:cNvPr id="8" name="Google Shape;1569;p201"/>
            <p:cNvSpPr txBox="1">
              <a:spLocks/>
            </p:cNvSpPr>
            <p:nvPr/>
          </p:nvSpPr>
          <p:spPr>
            <a:xfrm>
              <a:off x="918360" y="5945617"/>
              <a:ext cx="6407908" cy="822300"/>
            </a:xfrm>
            <a:prstGeom prst="rect">
              <a:avLst/>
            </a:prstGeom>
          </p:spPr>
          <p:txBody>
            <a:bodyPr spcFirstLastPara="1" vert="horz" wrap="square" lIns="91425" tIns="91425" rIns="91425" bIns="91425" rtlCol="0" anchor="t" anchorCtr="0">
              <a:noAutofit/>
            </a:bodyPr>
            <a:lstStyle>
              <a:lvl1pPr marL="171450" indent="-171450" algn="l" defTabSz="685800" rtl="0" eaLnBrk="1" latinLnBrk="1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14350" indent="-17145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857250" indent="-17145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200150" indent="-17145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43050" indent="-17145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885950" indent="-17145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Bef>
                  <a:spcPts val="0"/>
                </a:spcBef>
                <a:buFont typeface="Arial" panose="020B0604020202020204" pitchFamily="34" charset="0"/>
                <a:buNone/>
              </a:pPr>
              <a:r>
                <a:rPr lang="en-US" sz="3000" u="sng" dirty="0" smtClean="0">
                  <a:solidFill>
                    <a:schemeClr val="hlink"/>
                  </a:solidFill>
                  <a:latin typeface="+mj-ea"/>
                  <a:ea typeface="+mj-ea"/>
                  <a:cs typeface="Arial"/>
                  <a:sym typeface="Arial"/>
                  <a:hlinkClick r:id="rId2"/>
                </a:rPr>
                <a:t>http://appinventor.mit.edu/</a:t>
              </a:r>
              <a:endParaRPr lang="en-US" sz="3000" u="sng" dirty="0" smtClean="0">
                <a:solidFill>
                  <a:schemeClr val="hlink"/>
                </a:solidFill>
                <a:latin typeface="+mj-ea"/>
                <a:ea typeface="+mj-ea"/>
                <a:cs typeface="Arial"/>
                <a:sym typeface="Arial"/>
              </a:endParaRPr>
            </a:p>
            <a:p>
              <a:pPr marL="0" indent="0">
                <a:spcBef>
                  <a:spcPts val="0"/>
                </a:spcBef>
                <a:spcAft>
                  <a:spcPts val="1600"/>
                </a:spcAft>
                <a:buFont typeface="Arial" panose="020B0604020202020204" pitchFamily="34" charset="0"/>
                <a:buNone/>
              </a:pPr>
              <a:endParaRPr lang="en-US" sz="3000" dirty="0">
                <a:latin typeface="+mj-ea"/>
                <a:ea typeface="+mj-ea"/>
              </a:endParaRPr>
            </a:p>
          </p:txBody>
        </p:sp>
        <p:pic>
          <p:nvPicPr>
            <p:cNvPr id="9" name="Google Shape;1570;p20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0" y="6708915"/>
              <a:ext cx="7959196" cy="22669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" name="Google Shape;1571;p201"/>
            <p:cNvSpPr/>
            <p:nvPr/>
          </p:nvSpPr>
          <p:spPr>
            <a:xfrm>
              <a:off x="1285025" y="6655690"/>
              <a:ext cx="1139400" cy="663300"/>
            </a:xfrm>
            <a:prstGeom prst="ellipse">
              <a:avLst/>
            </a:prstGeom>
            <a:noFill/>
            <a:ln w="762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" name="직사각형 11"/>
          <p:cNvSpPr/>
          <p:nvPr/>
        </p:nvSpPr>
        <p:spPr>
          <a:xfrm>
            <a:off x="443046" y="1191126"/>
            <a:ext cx="6078069" cy="32966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456360" y="788283"/>
            <a:ext cx="2988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① </a:t>
            </a:r>
            <a:r>
              <a:rPr lang="ko-KR" altLang="en-US" dirty="0" err="1" smtClean="0"/>
              <a:t>앱인벤터</a:t>
            </a:r>
            <a:r>
              <a:rPr lang="ko-KR" altLang="en-US" dirty="0" smtClean="0"/>
              <a:t> 접속 및 앱 열기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79444" y="5305928"/>
            <a:ext cx="1444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② </a:t>
            </a:r>
            <a:r>
              <a:rPr lang="ko-KR" altLang="en-US" dirty="0" smtClean="0"/>
              <a:t>언어 설정</a:t>
            </a:r>
            <a:endParaRPr lang="ko-KR" altLang="en-US" dirty="0"/>
          </a:p>
        </p:txBody>
      </p:sp>
      <p:pic>
        <p:nvPicPr>
          <p:cNvPr id="20" name="Google Shape;1577;p2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9450" y="5928517"/>
            <a:ext cx="5993545" cy="12139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1578;p202"/>
          <p:cNvPicPr preferRelativeResize="0"/>
          <p:nvPr/>
        </p:nvPicPr>
        <p:blipFill rotWithShape="1">
          <a:blip r:embed="rId5">
            <a:alphaModFix/>
          </a:blip>
          <a:srcRect b="36351"/>
          <a:stretch/>
        </p:blipFill>
        <p:spPr>
          <a:xfrm>
            <a:off x="5086913" y="6208071"/>
            <a:ext cx="923574" cy="2449261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직사각형 21"/>
          <p:cNvSpPr/>
          <p:nvPr/>
        </p:nvSpPr>
        <p:spPr>
          <a:xfrm>
            <a:off x="425002" y="5885905"/>
            <a:ext cx="6078069" cy="32966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Google Shape;1571;p201"/>
          <p:cNvSpPr/>
          <p:nvPr/>
        </p:nvSpPr>
        <p:spPr>
          <a:xfrm>
            <a:off x="4883222" y="7635006"/>
            <a:ext cx="847716" cy="558065"/>
          </a:xfrm>
          <a:prstGeom prst="ellipse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1571;p201"/>
          <p:cNvSpPr/>
          <p:nvPr/>
        </p:nvSpPr>
        <p:spPr>
          <a:xfrm>
            <a:off x="5056837" y="5876140"/>
            <a:ext cx="847716" cy="558065"/>
          </a:xfrm>
          <a:prstGeom prst="ellipse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직사각형 13"/>
          <p:cNvSpPr/>
          <p:nvPr/>
        </p:nvSpPr>
        <p:spPr>
          <a:xfrm>
            <a:off x="145879" y="305722"/>
            <a:ext cx="3288080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/>
              <a:t>8. </a:t>
            </a:r>
            <a:r>
              <a:rPr lang="ko-KR" altLang="en-US" dirty="0" err="1"/>
              <a:t>앱인벤터</a:t>
            </a:r>
            <a:r>
              <a:rPr lang="ko-KR" altLang="en-US" dirty="0"/>
              <a:t> </a:t>
            </a:r>
            <a:r>
              <a:rPr lang="ko-KR" altLang="en-US" dirty="0" err="1"/>
              <a:t>학습모델</a:t>
            </a:r>
            <a:r>
              <a:rPr lang="ko-KR" altLang="en-US" dirty="0"/>
              <a:t> 추가하기</a:t>
            </a:r>
          </a:p>
        </p:txBody>
      </p:sp>
    </p:spTree>
    <p:extLst>
      <p:ext uri="{BB962C8B-B14F-4D97-AF65-F5344CB8AC3E}">
        <p14:creationId xmlns:p14="http://schemas.microsoft.com/office/powerpoint/2010/main" val="64892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406952" y="1203158"/>
            <a:ext cx="6078069" cy="32966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439084" y="652761"/>
            <a:ext cx="1906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③ </a:t>
            </a:r>
            <a:r>
              <a:rPr lang="ko-KR" altLang="en-US" dirty="0" smtClean="0"/>
              <a:t>프로젝트 열기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476" y="1335963"/>
            <a:ext cx="2618987" cy="303104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8254" y="1335963"/>
            <a:ext cx="2791640" cy="1196417"/>
          </a:xfrm>
          <a:prstGeom prst="rect">
            <a:avLst/>
          </a:prstGeom>
        </p:spPr>
      </p:pic>
      <p:sp>
        <p:nvSpPr>
          <p:cNvPr id="26" name="Google Shape;1650;p210"/>
          <p:cNvSpPr/>
          <p:nvPr/>
        </p:nvSpPr>
        <p:spPr>
          <a:xfrm rot="5400000">
            <a:off x="3013074" y="1471178"/>
            <a:ext cx="332928" cy="593059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1650;p210"/>
          <p:cNvSpPr/>
          <p:nvPr/>
        </p:nvSpPr>
        <p:spPr>
          <a:xfrm rot="10800000">
            <a:off x="3949737" y="1934171"/>
            <a:ext cx="332928" cy="869187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직사각형 27"/>
          <p:cNvSpPr/>
          <p:nvPr/>
        </p:nvSpPr>
        <p:spPr>
          <a:xfrm>
            <a:off x="491475" y="2031725"/>
            <a:ext cx="2059219" cy="337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3683751" y="1597131"/>
            <a:ext cx="791997" cy="337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479444" y="5305928"/>
            <a:ext cx="3166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④ </a:t>
            </a:r>
            <a:r>
              <a:rPr lang="ko-KR" altLang="en-US" dirty="0"/>
              <a:t>인공지능 모델 파일 업로드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3488254" y="3064366"/>
            <a:ext cx="284546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 err="1" smtClean="0">
                <a:solidFill>
                  <a:srgbClr val="FF0000"/>
                </a:solidFill>
              </a:rPr>
              <a:t>Github</a:t>
            </a:r>
            <a:r>
              <a:rPr lang="ko-KR" altLang="en-US" b="1" dirty="0" smtClean="0">
                <a:solidFill>
                  <a:srgbClr val="FF0000"/>
                </a:solidFill>
              </a:rPr>
              <a:t>에서 다운로드 받은   </a:t>
            </a:r>
            <a:r>
              <a:rPr lang="en-US" altLang="ko-KR" b="1" dirty="0" smtClean="0">
                <a:solidFill>
                  <a:srgbClr val="FF0000"/>
                </a:solidFill>
              </a:rPr>
              <a:t>AICar_BT4.aia 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ko-KR" altLang="en-US" b="1" dirty="0">
                <a:solidFill>
                  <a:srgbClr val="FF0000"/>
                </a:solidFill>
              </a:rPr>
              <a:t>파일을</a:t>
            </a:r>
            <a:r>
              <a:rPr lang="en-US" altLang="ko-KR" b="1" dirty="0">
                <a:solidFill>
                  <a:srgbClr val="FF0000"/>
                </a:solidFill>
              </a:rPr>
              <a:t> </a:t>
            </a:r>
            <a:r>
              <a:rPr lang="ko-KR" altLang="en-US" b="1" dirty="0" smtClean="0">
                <a:solidFill>
                  <a:srgbClr val="FF0000"/>
                </a:solidFill>
              </a:rPr>
              <a:t>선택합니다</a:t>
            </a:r>
            <a:r>
              <a:rPr lang="en-US" altLang="ko-KR" b="1" dirty="0" smtClean="0">
                <a:solidFill>
                  <a:srgbClr val="FF0000"/>
                </a:solidFill>
              </a:rPr>
              <a:t>.</a:t>
            </a:r>
            <a:endParaRPr lang="ko-KR" altLang="en-US" dirty="0"/>
          </a:p>
        </p:txBody>
      </p:sp>
      <p:sp>
        <p:nvSpPr>
          <p:cNvPr id="20" name="직사각형 19"/>
          <p:cNvSpPr/>
          <p:nvPr/>
        </p:nvSpPr>
        <p:spPr>
          <a:xfrm>
            <a:off x="406952" y="6109514"/>
            <a:ext cx="6078069" cy="32966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Picture 2" descr="https://lh4.googleusercontent.com/ahWqJzqDEHvjCBbOC_CsUz2Sp9BU9xzgSCo8wvw2begL829Oe2BhgLEg3YGXBALorRT2PGyzdr9BjZHfvMntNNsReK9oWMTsvJj8w6uMZJ6Pg7xRSRTRAveyU12OEYhgcyUHa8EnNk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489" y="6145900"/>
            <a:ext cx="5994450" cy="3260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Google Shape;1525;p195"/>
          <p:cNvPicPr preferRelativeResize="0"/>
          <p:nvPr/>
        </p:nvPicPr>
        <p:blipFill rotWithShape="1">
          <a:blip r:embed="rId5">
            <a:alphaModFix/>
          </a:blip>
          <a:srcRect l="70868"/>
          <a:stretch/>
        </p:blipFill>
        <p:spPr>
          <a:xfrm>
            <a:off x="4413338" y="6113508"/>
            <a:ext cx="2041601" cy="3282685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1526;p195"/>
          <p:cNvSpPr/>
          <p:nvPr/>
        </p:nvSpPr>
        <p:spPr>
          <a:xfrm>
            <a:off x="4593692" y="8095889"/>
            <a:ext cx="647501" cy="174507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1527;p195"/>
          <p:cNvSpPr/>
          <p:nvPr/>
        </p:nvSpPr>
        <p:spPr>
          <a:xfrm>
            <a:off x="4701612" y="9069480"/>
            <a:ext cx="647501" cy="174507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직사각형 31"/>
          <p:cNvSpPr/>
          <p:nvPr/>
        </p:nvSpPr>
        <p:spPr>
          <a:xfrm>
            <a:off x="491475" y="8559500"/>
            <a:ext cx="4006769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600"/>
              </a:spcAft>
            </a:pPr>
            <a:r>
              <a:rPr lang="ko-KR" altLang="en-US" sz="1500" b="1" dirty="0">
                <a:solidFill>
                  <a:srgbClr val="FF0000"/>
                </a:solidFill>
                <a:latin typeface="Open Sans" panose="020B0606030504020204" pitchFamily="34" charset="0"/>
              </a:rPr>
              <a:t>미디어에서 </a:t>
            </a:r>
            <a:r>
              <a:rPr lang="en-US" altLang="ko-KR" sz="1500" b="1" dirty="0" err="1" smtClean="0">
                <a:solidFill>
                  <a:srgbClr val="FF0000"/>
                </a:solidFill>
                <a:latin typeface="Open Sans" panose="020B0606030504020204" pitchFamily="34" charset="0"/>
              </a:rPr>
              <a:t>model.mdl</a:t>
            </a:r>
            <a:r>
              <a:rPr lang="en-US" altLang="ko-KR" sz="1500" b="1" dirty="0" smtClean="0">
                <a:solidFill>
                  <a:srgbClr val="FF0000"/>
                </a:solidFill>
                <a:latin typeface="Open Sans" panose="020B0606030504020204" pitchFamily="34" charset="0"/>
              </a:rPr>
              <a:t> </a:t>
            </a:r>
            <a:r>
              <a:rPr lang="ko-KR" altLang="en-US" sz="1500" b="1" dirty="0" smtClean="0">
                <a:solidFill>
                  <a:srgbClr val="FF0000"/>
                </a:solidFill>
                <a:latin typeface="Open Sans" panose="020B0606030504020204" pitchFamily="34" charset="0"/>
              </a:rPr>
              <a:t>을</a:t>
            </a:r>
            <a:r>
              <a:rPr lang="en-US" altLang="ko-KR" sz="1500" b="1" dirty="0" smtClean="0">
                <a:solidFill>
                  <a:srgbClr val="FF0000"/>
                </a:solidFill>
                <a:latin typeface="Open Sans" panose="020B0606030504020204" pitchFamily="34" charset="0"/>
              </a:rPr>
              <a:t> </a:t>
            </a:r>
            <a:r>
              <a:rPr lang="ko-KR" altLang="en-US" sz="1500" b="1" dirty="0">
                <a:solidFill>
                  <a:srgbClr val="FF0000"/>
                </a:solidFill>
                <a:latin typeface="Open Sans" panose="020B0606030504020204" pitchFamily="34" charset="0"/>
              </a:rPr>
              <a:t>삭제 후 </a:t>
            </a:r>
            <a:r>
              <a:rPr lang="en-US" altLang="ko-KR" sz="1500" b="1" dirty="0" smtClean="0">
                <a:solidFill>
                  <a:srgbClr val="FF0000"/>
                </a:solidFill>
                <a:latin typeface="Open Sans" panose="020B0606030504020204" pitchFamily="34" charset="0"/>
              </a:rPr>
              <a:t>Personal Image Classifier</a:t>
            </a:r>
            <a:r>
              <a:rPr lang="ko-KR" altLang="en-US" sz="1500" b="1" dirty="0" smtClean="0">
                <a:solidFill>
                  <a:srgbClr val="FF0000"/>
                </a:solidFill>
                <a:latin typeface="Open Sans" panose="020B0606030504020204" pitchFamily="34" charset="0"/>
              </a:rPr>
              <a:t>에서 다운로드 한 </a:t>
            </a:r>
            <a:r>
              <a:rPr lang="en-US" altLang="ko-KR" sz="1500" b="1" dirty="0" err="1" smtClean="0">
                <a:solidFill>
                  <a:srgbClr val="FF0000"/>
                </a:solidFill>
                <a:latin typeface="Open Sans" panose="020B0606030504020204" pitchFamily="34" charset="0"/>
              </a:rPr>
              <a:t>model.mdl</a:t>
            </a:r>
            <a:r>
              <a:rPr lang="en-US" altLang="ko-KR" sz="1500" b="1" dirty="0" smtClean="0">
                <a:solidFill>
                  <a:srgbClr val="FF0000"/>
                </a:solidFill>
                <a:latin typeface="Open Sans" panose="020B0606030504020204" pitchFamily="34" charset="0"/>
              </a:rPr>
              <a:t> </a:t>
            </a:r>
            <a:r>
              <a:rPr lang="ko-KR" altLang="en-US" sz="1500" b="1" dirty="0" smtClean="0">
                <a:solidFill>
                  <a:srgbClr val="FF0000"/>
                </a:solidFill>
                <a:latin typeface="Open Sans" panose="020B0606030504020204" pitchFamily="34" charset="0"/>
              </a:rPr>
              <a:t>파일을 업로드합니다</a:t>
            </a:r>
            <a:r>
              <a:rPr lang="en-US" altLang="ko-KR" sz="1500" b="1" dirty="0" smtClean="0">
                <a:solidFill>
                  <a:srgbClr val="FF0000"/>
                </a:solidFill>
                <a:latin typeface="Open Sans" panose="020B0606030504020204" pitchFamily="34" charset="0"/>
              </a:rPr>
              <a:t>.</a:t>
            </a:r>
            <a:endParaRPr lang="ko-KR" altLang="en-US" sz="15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4621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9330" y="1065117"/>
            <a:ext cx="2346143" cy="3041428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8729" y="1204388"/>
            <a:ext cx="1460704" cy="274314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31318" y="417004"/>
            <a:ext cx="5843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⑤ </a:t>
            </a:r>
            <a:r>
              <a:rPr lang="ko-KR" altLang="en-US" dirty="0" err="1" smtClean="0"/>
              <a:t>앱인벤터의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PersonalImageClassifier</a:t>
            </a:r>
            <a:r>
              <a:rPr lang="en-US" altLang="ko-KR" dirty="0" smtClean="0"/>
              <a:t> </a:t>
            </a:r>
            <a:r>
              <a:rPr lang="ko-KR" altLang="en-US" dirty="0" err="1"/>
              <a:t>학습모델</a:t>
            </a:r>
            <a:r>
              <a:rPr lang="ko-KR" altLang="en-US" dirty="0"/>
              <a:t> 설정하기</a:t>
            </a:r>
          </a:p>
        </p:txBody>
      </p:sp>
      <p:grpSp>
        <p:nvGrpSpPr>
          <p:cNvPr id="19" name="그룹 18"/>
          <p:cNvGrpSpPr/>
          <p:nvPr/>
        </p:nvGrpSpPr>
        <p:grpSpPr>
          <a:xfrm>
            <a:off x="431318" y="944361"/>
            <a:ext cx="6078069" cy="3296652"/>
            <a:chOff x="376876" y="892797"/>
            <a:chExt cx="6078069" cy="3296652"/>
          </a:xfrm>
        </p:grpSpPr>
        <p:sp>
          <p:nvSpPr>
            <p:cNvPr id="20" name="직사각형 19"/>
            <p:cNvSpPr/>
            <p:nvPr/>
          </p:nvSpPr>
          <p:spPr>
            <a:xfrm>
              <a:off x="376876" y="892797"/>
              <a:ext cx="6078069" cy="32966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6296" y="1204388"/>
              <a:ext cx="1319375" cy="2673470"/>
            </a:xfrm>
            <a:prstGeom prst="rect">
              <a:avLst/>
            </a:prstGeom>
          </p:spPr>
        </p:pic>
        <p:sp>
          <p:nvSpPr>
            <p:cNvPr id="24" name="직사각형 23"/>
            <p:cNvSpPr/>
            <p:nvPr/>
          </p:nvSpPr>
          <p:spPr>
            <a:xfrm>
              <a:off x="503927" y="3174791"/>
              <a:ext cx="1275648" cy="297140"/>
            </a:xfrm>
            <a:prstGeom prst="rect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Google Shape;1650;p210"/>
            <p:cNvSpPr/>
            <p:nvPr/>
          </p:nvSpPr>
          <p:spPr>
            <a:xfrm rot="5400000">
              <a:off x="1825444" y="2383122"/>
              <a:ext cx="311350" cy="403089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rgbClr val="FF0000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431318" y="1892450"/>
              <a:ext cx="1275648" cy="297140"/>
            </a:xfrm>
            <a:prstGeom prst="rect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Google Shape;1650;p210"/>
            <p:cNvSpPr/>
            <p:nvPr/>
          </p:nvSpPr>
          <p:spPr>
            <a:xfrm rot="5400000">
              <a:off x="3461779" y="2339579"/>
              <a:ext cx="311350" cy="403089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rgbClr val="FF0000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3881939" y="3371832"/>
              <a:ext cx="1042639" cy="297140"/>
            </a:xfrm>
            <a:prstGeom prst="rect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4922813" y="2529943"/>
              <a:ext cx="826956" cy="196465"/>
            </a:xfrm>
            <a:prstGeom prst="rect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4" name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333" y="5473637"/>
            <a:ext cx="3614675" cy="3213045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71575" y="5455997"/>
            <a:ext cx="2295845" cy="1190791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561957" y="5000701"/>
            <a:ext cx="2473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⑥ </a:t>
            </a:r>
            <a:r>
              <a:rPr lang="ko-KR" altLang="en-US" dirty="0" smtClean="0"/>
              <a:t>앱 다운로드 및 설치</a:t>
            </a:r>
            <a:endParaRPr lang="ko-KR" altLang="en-US" dirty="0"/>
          </a:p>
        </p:txBody>
      </p:sp>
      <p:grpSp>
        <p:nvGrpSpPr>
          <p:cNvPr id="17" name="그룹 16"/>
          <p:cNvGrpSpPr/>
          <p:nvPr/>
        </p:nvGrpSpPr>
        <p:grpSpPr>
          <a:xfrm>
            <a:off x="431318" y="5455997"/>
            <a:ext cx="6078069" cy="3296652"/>
            <a:chOff x="406951" y="5894801"/>
            <a:chExt cx="6078069" cy="3296652"/>
          </a:xfrm>
        </p:grpSpPr>
        <p:sp>
          <p:nvSpPr>
            <p:cNvPr id="18" name="직사각형 17"/>
            <p:cNvSpPr/>
            <p:nvPr/>
          </p:nvSpPr>
          <p:spPr>
            <a:xfrm>
              <a:off x="406951" y="5894801"/>
              <a:ext cx="6078069" cy="32966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292437" y="6340753"/>
              <a:ext cx="1925462" cy="505179"/>
            </a:xfrm>
            <a:prstGeom prst="rect">
              <a:avLst/>
            </a:prstGeom>
          </p:spPr>
        </p:pic>
        <p:sp>
          <p:nvSpPr>
            <p:cNvPr id="23" name="직사각형 22"/>
            <p:cNvSpPr/>
            <p:nvPr/>
          </p:nvSpPr>
          <p:spPr>
            <a:xfrm>
              <a:off x="1970439" y="6387224"/>
              <a:ext cx="1916267" cy="264615"/>
            </a:xfrm>
            <a:prstGeom prst="rect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Google Shape;1650;p210"/>
            <p:cNvSpPr/>
            <p:nvPr/>
          </p:nvSpPr>
          <p:spPr>
            <a:xfrm rot="5400000">
              <a:off x="3935371" y="6327144"/>
              <a:ext cx="311350" cy="403089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rgbClr val="FF0000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650;p210"/>
            <p:cNvSpPr/>
            <p:nvPr/>
          </p:nvSpPr>
          <p:spPr>
            <a:xfrm rot="10800000">
              <a:off x="5095283" y="6872833"/>
              <a:ext cx="319769" cy="459539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rgbClr val="FF0000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32" name="그림 31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687816" y="7359274"/>
              <a:ext cx="1276209" cy="16285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71103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180" y="1505664"/>
            <a:ext cx="5381743" cy="3308312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1771" y="5974192"/>
            <a:ext cx="4393217" cy="326601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85114" y="972856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고양덕양 B" pitchFamily="2" charset="-127"/>
                <a:ea typeface="고양덕양 B" pitchFamily="2" charset="-127"/>
              </a:rPr>
              <a:t>③ </a:t>
            </a:r>
            <a:r>
              <a:rPr lang="ko-KR" altLang="en-US" dirty="0" smtClean="0"/>
              <a:t>압축풀기</a:t>
            </a:r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425002" y="1386094"/>
            <a:ext cx="6078069" cy="34987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393130" y="5444595"/>
            <a:ext cx="1906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④</a:t>
            </a:r>
            <a:r>
              <a:rPr lang="ko-KR" altLang="en-US" dirty="0" smtClean="0"/>
              <a:t> 바탕화면 선택</a:t>
            </a:r>
            <a:endParaRPr lang="ko-KR" altLang="en-US" dirty="0"/>
          </a:p>
        </p:txBody>
      </p:sp>
      <p:sp>
        <p:nvSpPr>
          <p:cNvPr id="29" name="직사각형 28"/>
          <p:cNvSpPr/>
          <p:nvPr/>
        </p:nvSpPr>
        <p:spPr>
          <a:xfrm>
            <a:off x="433018" y="5857833"/>
            <a:ext cx="6078069" cy="34987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 flipV="1">
            <a:off x="2804778" y="1809961"/>
            <a:ext cx="526702" cy="65509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 flipV="1">
            <a:off x="1440999" y="6962071"/>
            <a:ext cx="1250443" cy="2754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052158" y="7907362"/>
            <a:ext cx="4839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원하는 폴더를 지정하거나</a:t>
            </a:r>
            <a:r>
              <a:rPr lang="en-US" altLang="ko-KR" dirty="0" smtClean="0"/>
              <a:t>, </a:t>
            </a:r>
            <a:r>
              <a:rPr lang="ko-KR" altLang="en-US" dirty="0" smtClean="0"/>
              <a:t>바탕화면을 선택함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48786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249" y="1484811"/>
            <a:ext cx="5325250" cy="327676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015" y="5911247"/>
            <a:ext cx="3730824" cy="267212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85114" y="972856"/>
            <a:ext cx="2242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⑤</a:t>
            </a:r>
            <a:r>
              <a:rPr lang="ko-KR" altLang="en-US" dirty="0" smtClean="0"/>
              <a:t> 파일 및 폴더 확인</a:t>
            </a:r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425002" y="1386094"/>
            <a:ext cx="6078069" cy="34987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393130" y="5444595"/>
            <a:ext cx="2271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⑥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아두이노</a:t>
            </a:r>
            <a:r>
              <a:rPr lang="ko-KR" altLang="en-US" dirty="0" smtClean="0"/>
              <a:t> </a:t>
            </a:r>
            <a:r>
              <a:rPr lang="en-US" altLang="ko-KR" dirty="0" smtClean="0"/>
              <a:t>IDE </a:t>
            </a:r>
            <a:r>
              <a:rPr lang="ko-KR" altLang="en-US" dirty="0" smtClean="0"/>
              <a:t>설치</a:t>
            </a:r>
            <a:endParaRPr lang="ko-KR" altLang="en-US" dirty="0"/>
          </a:p>
        </p:txBody>
      </p:sp>
      <p:sp>
        <p:nvSpPr>
          <p:cNvPr id="29" name="직사각형 28"/>
          <p:cNvSpPr/>
          <p:nvPr/>
        </p:nvSpPr>
        <p:spPr>
          <a:xfrm>
            <a:off x="433018" y="5857833"/>
            <a:ext cx="6078069" cy="34987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 flipV="1">
            <a:off x="1839357" y="2738301"/>
            <a:ext cx="1528311" cy="15103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628036" y="9006022"/>
            <a:ext cx="3917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SOFTWARE-Windows(Win 7 and newer)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7874" y="6213238"/>
            <a:ext cx="3888640" cy="2752806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 flipV="1">
            <a:off x="1417470" y="6194446"/>
            <a:ext cx="511691" cy="31786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 flipV="1">
            <a:off x="4843463" y="7715146"/>
            <a:ext cx="815781" cy="31786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5031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6381" y="5788401"/>
            <a:ext cx="3704683" cy="299742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85114" y="972856"/>
            <a:ext cx="3456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고양덕양 B" pitchFamily="2" charset="-127"/>
                <a:ea typeface="고양덕양 B" pitchFamily="2" charset="-127"/>
              </a:rPr>
              <a:t>① </a:t>
            </a:r>
            <a:r>
              <a:rPr lang="ko-KR" altLang="en-US" dirty="0" smtClean="0"/>
              <a:t>블루투스</a:t>
            </a:r>
            <a:r>
              <a:rPr lang="en-US" altLang="ko-KR" dirty="0" smtClean="0"/>
              <a:t> </a:t>
            </a:r>
            <a:r>
              <a:rPr lang="en-US" altLang="ko-KR" dirty="0" smtClean="0"/>
              <a:t>AT</a:t>
            </a:r>
            <a:r>
              <a:rPr lang="ko-KR" altLang="en-US" dirty="0" smtClean="0"/>
              <a:t>커맨드 파일 </a:t>
            </a:r>
            <a:r>
              <a:rPr lang="ko-KR" altLang="en-US" dirty="0" smtClean="0"/>
              <a:t>열기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25002" y="5233510"/>
            <a:ext cx="2940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고양덕양 B" pitchFamily="2" charset="-127"/>
                <a:ea typeface="고양덕양 B" pitchFamily="2" charset="-127"/>
              </a:rPr>
              <a:t>②</a:t>
            </a:r>
            <a:r>
              <a:rPr lang="en-US" altLang="ko-KR" dirty="0" smtClean="0"/>
              <a:t> </a:t>
            </a:r>
            <a:r>
              <a:rPr lang="ko-KR" altLang="en-US" dirty="0"/>
              <a:t>보드</a:t>
            </a:r>
            <a:r>
              <a:rPr lang="en-US" altLang="ko-KR" dirty="0"/>
              <a:t>, </a:t>
            </a:r>
            <a:r>
              <a:rPr lang="ko-KR" altLang="en-US" dirty="0"/>
              <a:t>포트번호 설정하기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425002" y="1386094"/>
            <a:ext cx="6078069" cy="34987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394923" y="5761485"/>
            <a:ext cx="6078069" cy="36953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/>
          <p:cNvGrpSpPr/>
          <p:nvPr/>
        </p:nvGrpSpPr>
        <p:grpSpPr>
          <a:xfrm>
            <a:off x="589547" y="5930403"/>
            <a:ext cx="5967966" cy="3395849"/>
            <a:chOff x="589547" y="1251838"/>
            <a:chExt cx="5967966" cy="3395849"/>
          </a:xfrm>
        </p:grpSpPr>
        <p:grpSp>
          <p:nvGrpSpPr>
            <p:cNvPr id="5" name="그룹 4"/>
            <p:cNvGrpSpPr/>
            <p:nvPr/>
          </p:nvGrpSpPr>
          <p:grpSpPr>
            <a:xfrm>
              <a:off x="589547" y="3834759"/>
              <a:ext cx="5967966" cy="812928"/>
              <a:chOff x="721894" y="3913817"/>
              <a:chExt cx="6136106" cy="812928"/>
            </a:xfrm>
          </p:grpSpPr>
          <p:sp>
            <p:nvSpPr>
              <p:cNvPr id="19" name="Google Shape;2273;p284"/>
              <p:cNvSpPr txBox="1">
                <a:spLocks/>
              </p:cNvSpPr>
              <p:nvPr/>
            </p:nvSpPr>
            <p:spPr>
              <a:xfrm>
                <a:off x="721894" y="3913817"/>
                <a:ext cx="6136106" cy="624336"/>
              </a:xfrm>
              <a:prstGeom prst="rect">
                <a:avLst/>
              </a:prstGeom>
            </p:spPr>
            <p:txBody>
              <a:bodyPr spcFirstLastPara="1" vert="horz" wrap="square" lIns="91425" tIns="91425" rIns="91425" bIns="91425" rtlCol="0" anchor="t" anchorCtr="0">
                <a:noAutofit/>
              </a:bodyPr>
              <a:lstStyle>
                <a:lvl1pPr marL="0" indent="0" algn="ctr" defTabSz="685800" rtl="0" eaLnBrk="1" latinLnBrk="1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indent="0" algn="ctr" defTabSz="685800" rtl="0" eaLnBrk="1" latinLnBrk="1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None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indent="0" algn="ctr" defTabSz="685800" rtl="0" eaLnBrk="1" latinLnBrk="1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None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indent="0" algn="ctr" defTabSz="685800" rtl="0" eaLnBrk="1" latinLnBrk="1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None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indent="0" algn="ctr" defTabSz="685800" rtl="0" eaLnBrk="1" latinLnBrk="1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None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indent="0" algn="ctr" defTabSz="685800" rtl="0" eaLnBrk="1" latinLnBrk="1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None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indent="0" algn="ctr" defTabSz="685800" rtl="0" eaLnBrk="1" latinLnBrk="1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None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indent="0" algn="ctr" defTabSz="685800" rtl="0" eaLnBrk="1" latinLnBrk="1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None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indent="0" algn="ctr" defTabSz="685800" rtl="0" eaLnBrk="1" latinLnBrk="1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None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>
                  <a:lnSpc>
                    <a:spcPct val="100000"/>
                  </a:lnSpc>
                  <a:spcBef>
                    <a:spcPts val="1600"/>
                  </a:spcBef>
                </a:pPr>
                <a:r>
                  <a:rPr lang="ko-KR" altLang="en-US" sz="1500" dirty="0" smtClean="0"/>
                  <a:t>보드 </a:t>
                </a:r>
                <a:r>
                  <a:rPr lang="en-US" altLang="ko-KR" sz="1500" dirty="0" smtClean="0"/>
                  <a:t>: Arduino Mega,  </a:t>
                </a:r>
                <a:r>
                  <a:rPr lang="ko-KR" altLang="en-US" sz="1500" dirty="0" smtClean="0"/>
                  <a:t>포트 </a:t>
                </a:r>
                <a:r>
                  <a:rPr lang="en-US" altLang="ko-KR" sz="1500" dirty="0" smtClean="0"/>
                  <a:t>: COM (Arduino Mega) </a:t>
                </a:r>
                <a:r>
                  <a:rPr lang="ko-KR" altLang="en-US" sz="1500" dirty="0" smtClean="0"/>
                  <a:t>번호</a:t>
                </a:r>
                <a:r>
                  <a:rPr lang="en-US" altLang="ko-KR" sz="1500" dirty="0" smtClean="0"/>
                  <a:t> </a:t>
                </a:r>
                <a:r>
                  <a:rPr lang="ko-KR" altLang="en-US" sz="1500" dirty="0" smtClean="0"/>
                  <a:t>확인</a:t>
                </a:r>
                <a:endParaRPr lang="en-US" altLang="ko-KR" sz="1500" dirty="0" smtClean="0"/>
              </a:p>
              <a:p>
                <a:pPr algn="l">
                  <a:lnSpc>
                    <a:spcPct val="100000"/>
                  </a:lnSpc>
                  <a:spcBef>
                    <a:spcPts val="1600"/>
                  </a:spcBef>
                </a:pPr>
                <a:endParaRPr lang="ko-KR" altLang="en-US" sz="1500" dirty="0" smtClean="0"/>
              </a:p>
              <a:p>
                <a:pPr algn="l">
                  <a:lnSpc>
                    <a:spcPct val="100000"/>
                  </a:lnSpc>
                  <a:spcBef>
                    <a:spcPts val="1600"/>
                  </a:spcBef>
                  <a:spcAft>
                    <a:spcPts val="1600"/>
                  </a:spcAft>
                </a:pPr>
                <a:endParaRPr lang="ko-KR" altLang="en-US" sz="1500" dirty="0"/>
              </a:p>
            </p:txBody>
          </p:sp>
          <p:sp>
            <p:nvSpPr>
              <p:cNvPr id="4" name="직사각형 3"/>
              <p:cNvSpPr/>
              <p:nvPr/>
            </p:nvSpPr>
            <p:spPr>
              <a:xfrm>
                <a:off x="721894" y="4403580"/>
                <a:ext cx="5073427" cy="3231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Bef>
                    <a:spcPts val="1600"/>
                  </a:spcBef>
                </a:pPr>
                <a:r>
                  <a:rPr lang="ko-KR" altLang="en-US" sz="1500" dirty="0"/>
                  <a:t>연결 문제가 생길 경우 </a:t>
                </a:r>
                <a:r>
                  <a:rPr lang="ko-KR" altLang="en-US" sz="1500" dirty="0" smtClean="0"/>
                  <a:t>장치 </a:t>
                </a:r>
                <a:r>
                  <a:rPr lang="ko-KR" altLang="en-US" sz="1500" dirty="0"/>
                  <a:t>관리자에서 포트번호를 확인</a:t>
                </a:r>
              </a:p>
            </p:txBody>
          </p:sp>
        </p:grpSp>
        <p:sp>
          <p:nvSpPr>
            <p:cNvPr id="21" name="직사각형 20"/>
            <p:cNvSpPr/>
            <p:nvPr/>
          </p:nvSpPr>
          <p:spPr>
            <a:xfrm>
              <a:off x="2190650" y="2290701"/>
              <a:ext cx="1478101" cy="14419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3801304" y="2625632"/>
              <a:ext cx="1672736" cy="20915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2225799" y="2528351"/>
              <a:ext cx="405889" cy="17441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2145745" y="1251838"/>
              <a:ext cx="194837" cy="16220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949496" y="2487576"/>
              <a:ext cx="74520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ko-KR" altLang="en-US" dirty="0" smtClean="0">
                  <a:solidFill>
                    <a:srgbClr val="FF0000"/>
                  </a:solidFill>
                  <a:latin typeface="고양덕양 B" pitchFamily="2" charset="-127"/>
                  <a:ea typeface="고양덕양 B" pitchFamily="2" charset="-127"/>
                </a:rPr>
                <a:t>②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 flipH="1">
              <a:off x="1819606" y="2176701"/>
              <a:ext cx="131310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  <a:latin typeface="고양덕양 B" pitchFamily="2" charset="-127"/>
                  <a:ea typeface="고양덕양 B" pitchFamily="2" charset="-127"/>
                </a:rPr>
                <a:t>①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26" name="직사각형 25"/>
          <p:cNvSpPr/>
          <p:nvPr/>
        </p:nvSpPr>
        <p:spPr>
          <a:xfrm>
            <a:off x="630045" y="4305847"/>
            <a:ext cx="578719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600"/>
              </a:spcBef>
            </a:pPr>
            <a:r>
              <a:rPr lang="ko-KR" altLang="en-US" sz="1500" dirty="0" err="1" smtClean="0"/>
              <a:t>아두이노</a:t>
            </a:r>
            <a:r>
              <a:rPr lang="ko-KR" altLang="en-US" sz="1500" dirty="0" smtClean="0"/>
              <a:t> </a:t>
            </a:r>
            <a:r>
              <a:rPr lang="en-US" altLang="ko-KR" sz="1500" dirty="0" smtClean="0"/>
              <a:t>IDE(</a:t>
            </a:r>
            <a:r>
              <a:rPr lang="ko-KR" altLang="en-US" sz="1500" dirty="0" smtClean="0"/>
              <a:t>편집기</a:t>
            </a:r>
            <a:r>
              <a:rPr lang="en-US" altLang="ko-KR" sz="1500" dirty="0" smtClean="0"/>
              <a:t>) </a:t>
            </a:r>
            <a:r>
              <a:rPr lang="ko-KR" altLang="en-US" sz="1500" dirty="0" smtClean="0"/>
              <a:t>실행 후 파일 </a:t>
            </a:r>
            <a:r>
              <a:rPr lang="en-US" altLang="ko-KR" sz="1500" dirty="0" smtClean="0"/>
              <a:t>-&gt; </a:t>
            </a:r>
            <a:r>
              <a:rPr lang="ko-KR" altLang="en-US" sz="1500" dirty="0" smtClean="0"/>
              <a:t>열기에서 </a:t>
            </a:r>
            <a:r>
              <a:rPr lang="en-US" altLang="ko-KR" sz="1500" dirty="0" err="1" smtClean="0"/>
              <a:t>changeBluetoothName</a:t>
            </a:r>
            <a:r>
              <a:rPr lang="en-US" altLang="ko-KR" sz="1500" dirty="0" smtClean="0"/>
              <a:t>(MEGA).</a:t>
            </a:r>
            <a:r>
              <a:rPr lang="en-US" altLang="ko-KR" sz="1500" dirty="0" err="1" smtClean="0"/>
              <a:t>ino</a:t>
            </a:r>
            <a:r>
              <a:rPr lang="en-US" altLang="ko-KR" sz="1500" dirty="0" smtClean="0"/>
              <a:t> </a:t>
            </a:r>
            <a:r>
              <a:rPr lang="ko-KR" altLang="en-US" sz="1500" dirty="0" smtClean="0"/>
              <a:t>파일 열기</a:t>
            </a:r>
            <a:endParaRPr lang="ko-KR" altLang="en-US" sz="1500" dirty="0"/>
          </a:p>
        </p:txBody>
      </p:sp>
      <p:sp>
        <p:nvSpPr>
          <p:cNvPr id="27" name="TextBox 26"/>
          <p:cNvSpPr txBox="1"/>
          <p:nvPr/>
        </p:nvSpPr>
        <p:spPr>
          <a:xfrm>
            <a:off x="103285" y="254101"/>
            <a:ext cx="2826415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/>
              <a:t>2. </a:t>
            </a:r>
            <a:r>
              <a:rPr lang="ko-KR" altLang="en-US" dirty="0" smtClean="0"/>
              <a:t>블루투스 이름 설정하기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754" y="1398791"/>
            <a:ext cx="3408952" cy="2875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618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296" y="5834739"/>
            <a:ext cx="4207748" cy="3548828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9481" y="1230025"/>
            <a:ext cx="3408952" cy="287512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79444" y="589547"/>
            <a:ext cx="26516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③ </a:t>
            </a:r>
            <a:r>
              <a:rPr lang="ko-KR" altLang="en-US" dirty="0" smtClean="0"/>
              <a:t>블루투스 파일 업로드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25002" y="5233510"/>
            <a:ext cx="3677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④ </a:t>
            </a:r>
            <a:r>
              <a:rPr lang="ko-KR" altLang="en-US" dirty="0" smtClean="0"/>
              <a:t>시리얼 모니터로 </a:t>
            </a:r>
            <a:r>
              <a:rPr lang="en-US" altLang="ko-KR" dirty="0" smtClean="0"/>
              <a:t>AT </a:t>
            </a:r>
            <a:r>
              <a:rPr lang="ko-KR" altLang="en-US" dirty="0" smtClean="0"/>
              <a:t>커맨드 입력</a:t>
            </a:r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425002" y="1169523"/>
            <a:ext cx="6078069" cy="34987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394923" y="5761485"/>
            <a:ext cx="6078069" cy="36953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1856559" y="1524137"/>
            <a:ext cx="313223" cy="31831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763859" y="4114254"/>
            <a:ext cx="553071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ts val="1600"/>
              </a:spcBef>
            </a:pPr>
            <a:r>
              <a:rPr lang="en-US" altLang="ko-KR" sz="1500" dirty="0"/>
              <a:t>HM-10</a:t>
            </a:r>
            <a:r>
              <a:rPr lang="ko-KR" altLang="en-US" sz="1500" dirty="0"/>
              <a:t>블루투스 모듈의 이름을 바꾸기 위해 </a:t>
            </a:r>
            <a:r>
              <a:rPr lang="en-US" altLang="ko-KR" sz="1500" dirty="0" smtClean="0"/>
              <a:t>‘</a:t>
            </a:r>
            <a:r>
              <a:rPr lang="ko-KR" altLang="en-US" sz="1500" dirty="0" smtClean="0"/>
              <a:t>스케치 </a:t>
            </a:r>
            <a:r>
              <a:rPr lang="en-US" altLang="ko-KR" sz="1500" dirty="0" smtClean="0"/>
              <a:t>-&gt; </a:t>
            </a:r>
            <a:r>
              <a:rPr lang="ko-KR" altLang="en-US" sz="1500" dirty="0" smtClean="0"/>
              <a:t>업로드</a:t>
            </a:r>
            <a:r>
              <a:rPr lang="en-US" altLang="ko-KR" sz="1500" dirty="0" smtClean="0"/>
              <a:t>’ </a:t>
            </a:r>
            <a:r>
              <a:rPr lang="ko-KR" altLang="en-US" sz="1500" dirty="0" smtClean="0"/>
              <a:t>버튼을 눌러</a:t>
            </a:r>
            <a:r>
              <a:rPr lang="en-US" altLang="ko-KR" sz="1500" dirty="0" smtClean="0"/>
              <a:t>  </a:t>
            </a:r>
            <a:r>
              <a:rPr lang="ko-KR" altLang="en-US" sz="1500" dirty="0" smtClean="0"/>
              <a:t>코드를 </a:t>
            </a:r>
            <a:r>
              <a:rPr lang="ko-KR" altLang="en-US" sz="1500" dirty="0"/>
              <a:t>업로드 </a:t>
            </a:r>
            <a:r>
              <a:rPr lang="ko-KR" altLang="en-US" sz="1500" dirty="0" smtClean="0"/>
              <a:t>함</a:t>
            </a:r>
            <a:endParaRPr lang="ko-KR" altLang="en-US" sz="1500" dirty="0"/>
          </a:p>
        </p:txBody>
      </p:sp>
      <p:pic>
        <p:nvPicPr>
          <p:cNvPr id="30" name="Google Shape;2288;p2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7148" y="6871127"/>
            <a:ext cx="3998495" cy="247627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31" name="직사각형 30"/>
          <p:cNvSpPr/>
          <p:nvPr/>
        </p:nvSpPr>
        <p:spPr>
          <a:xfrm flipV="1">
            <a:off x="4692316" y="6142200"/>
            <a:ext cx="326807" cy="41285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2643940" y="7924596"/>
            <a:ext cx="409675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ko-KR" altLang="en-US" dirty="0"/>
              <a:t>시리얼 모니터를 실행 후 </a:t>
            </a:r>
            <a:r>
              <a:rPr lang="en-US" altLang="ko-KR" dirty="0" smtClean="0"/>
              <a:t>AT</a:t>
            </a:r>
            <a:r>
              <a:rPr lang="ko-KR" altLang="en-US" dirty="0"/>
              <a:t> </a:t>
            </a:r>
            <a:r>
              <a:rPr lang="ko-KR" altLang="en-US" dirty="0" smtClean="0"/>
              <a:t>입력</a:t>
            </a:r>
            <a:endParaRPr lang="ko-KR" altLang="en-US" dirty="0"/>
          </a:p>
        </p:txBody>
      </p:sp>
      <p:sp>
        <p:nvSpPr>
          <p:cNvPr id="33" name="직사각형 32"/>
          <p:cNvSpPr/>
          <p:nvPr/>
        </p:nvSpPr>
        <p:spPr>
          <a:xfrm flipH="1">
            <a:off x="2169782" y="6938130"/>
            <a:ext cx="320755" cy="17253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Google Shape;1650;p210"/>
          <p:cNvSpPr/>
          <p:nvPr/>
        </p:nvSpPr>
        <p:spPr>
          <a:xfrm rot="15357711">
            <a:off x="3416992" y="5895437"/>
            <a:ext cx="332928" cy="1853635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1800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0986" y="5898904"/>
            <a:ext cx="3952915" cy="265819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79444" y="589547"/>
            <a:ext cx="2470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⑤ AT </a:t>
            </a:r>
            <a:r>
              <a:rPr lang="ko-KR" altLang="en-US" dirty="0" smtClean="0"/>
              <a:t>커맨드 연결 확인</a:t>
            </a:r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425002" y="1169523"/>
            <a:ext cx="6078069" cy="34987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394923" y="5761485"/>
            <a:ext cx="6078069" cy="36953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Google Shape;2295;p2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5293" y="1196859"/>
            <a:ext cx="5077327" cy="3339642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직사각형 15"/>
          <p:cNvSpPr/>
          <p:nvPr/>
        </p:nvSpPr>
        <p:spPr>
          <a:xfrm flipV="1">
            <a:off x="3599787" y="4298096"/>
            <a:ext cx="1573787" cy="32455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 flipV="1">
            <a:off x="752405" y="1679711"/>
            <a:ext cx="486847" cy="2963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Google Shape;2294;p287"/>
          <p:cNvSpPr txBox="1">
            <a:spLocks/>
          </p:cNvSpPr>
          <p:nvPr/>
        </p:nvSpPr>
        <p:spPr>
          <a:xfrm>
            <a:off x="1085006" y="2248098"/>
            <a:ext cx="4887614" cy="231573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0" indent="0" algn="ctr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ko-KR" altLang="en-US" sz="1500" dirty="0" smtClean="0"/>
              <a:t>시리얼 모니터를 실행 후 </a:t>
            </a:r>
            <a:r>
              <a:rPr lang="en-US" altLang="ko-KR" sz="1500" dirty="0" smtClean="0"/>
              <a:t>AT</a:t>
            </a:r>
            <a:r>
              <a:rPr lang="ko-KR" altLang="en-US" sz="1500" dirty="0" smtClean="0"/>
              <a:t>커맨드를 입력</a:t>
            </a:r>
          </a:p>
          <a:p>
            <a:pPr algn="l">
              <a:spcBef>
                <a:spcPts val="1600"/>
              </a:spcBef>
            </a:pPr>
            <a:r>
              <a:rPr lang="en-US" altLang="ko-KR" sz="1500" dirty="0" smtClean="0"/>
              <a:t>OK</a:t>
            </a:r>
            <a:r>
              <a:rPr lang="ko-KR" altLang="en-US" sz="1500" dirty="0" smtClean="0"/>
              <a:t>가 나오는지 확인 </a:t>
            </a:r>
            <a:r>
              <a:rPr lang="en-US" altLang="ko-KR" sz="1500" dirty="0" smtClean="0"/>
              <a:t>OK</a:t>
            </a:r>
            <a:r>
              <a:rPr lang="ko-KR" altLang="en-US" sz="1500" dirty="0" smtClean="0"/>
              <a:t>가 안 나오면 연결이 안 된 것임</a:t>
            </a:r>
            <a:r>
              <a:rPr lang="en-US" altLang="ko-KR" sz="1500" dirty="0" smtClean="0"/>
              <a:t>.</a:t>
            </a:r>
            <a:endParaRPr lang="ko-KR" altLang="en-US" sz="1500" dirty="0" smtClean="0"/>
          </a:p>
          <a:p>
            <a:pPr marL="457200" indent="-342900" algn="l">
              <a:spcBef>
                <a:spcPts val="1600"/>
              </a:spcBef>
              <a:buSzPts val="1800"/>
              <a:buFont typeface="Arial" panose="020B0604020202020204" pitchFamily="34" charset="0"/>
              <a:buAutoNum type="arabicPeriod"/>
            </a:pPr>
            <a:r>
              <a:rPr lang="ko-KR" altLang="en-US" sz="1500" dirty="0" smtClean="0"/>
              <a:t>하단의 </a:t>
            </a:r>
            <a:r>
              <a:rPr lang="en-US" altLang="ko-KR" sz="1500" dirty="0" smtClean="0"/>
              <a:t>Both NL &amp; CR </a:t>
            </a:r>
            <a:r>
              <a:rPr lang="ko-KR" altLang="en-US" sz="1500" dirty="0" smtClean="0"/>
              <a:t>확인</a:t>
            </a:r>
          </a:p>
          <a:p>
            <a:pPr marL="457200" indent="-342900" algn="l">
              <a:spcBef>
                <a:spcPts val="0"/>
              </a:spcBef>
              <a:buSzPts val="1800"/>
              <a:buFont typeface="Arial" panose="020B0604020202020204" pitchFamily="34" charset="0"/>
              <a:buAutoNum type="arabicPeriod"/>
            </a:pPr>
            <a:r>
              <a:rPr lang="en-US" altLang="ko-KR" sz="1500" dirty="0" smtClean="0"/>
              <a:t>9600</a:t>
            </a:r>
            <a:r>
              <a:rPr lang="ko-KR" altLang="en-US" sz="1500" dirty="0" err="1" smtClean="0"/>
              <a:t>보드레이트</a:t>
            </a:r>
            <a:r>
              <a:rPr lang="ko-KR" altLang="en-US" sz="1500" dirty="0" smtClean="0"/>
              <a:t> 확인</a:t>
            </a:r>
            <a:endParaRPr lang="en-US" altLang="ko-KR" sz="1500" dirty="0" smtClean="0"/>
          </a:p>
          <a:p>
            <a:pPr marL="457200" indent="-342900" algn="l">
              <a:spcBef>
                <a:spcPts val="0"/>
              </a:spcBef>
              <a:buSzPts val="1800"/>
              <a:buFont typeface="Arial" panose="020B0604020202020204" pitchFamily="34" charset="0"/>
              <a:buAutoNum type="arabicPeriod"/>
            </a:pPr>
            <a:r>
              <a:rPr lang="en-US" altLang="ko-KR" sz="1500" dirty="0" smtClean="0"/>
              <a:t>RX, TX </a:t>
            </a:r>
            <a:r>
              <a:rPr lang="ko-KR" altLang="en-US" sz="1500" dirty="0" err="1" smtClean="0"/>
              <a:t>핀번호</a:t>
            </a:r>
            <a:r>
              <a:rPr lang="ko-KR" altLang="en-US" sz="1500" dirty="0" smtClean="0"/>
              <a:t> 확인 </a:t>
            </a:r>
            <a:endParaRPr lang="en-US" altLang="ko-KR" sz="1500" dirty="0" smtClean="0"/>
          </a:p>
          <a:p>
            <a:pPr marL="457200" indent="-342900" algn="l">
              <a:spcBef>
                <a:spcPts val="0"/>
              </a:spcBef>
              <a:buSzPts val="1800"/>
              <a:buFont typeface="Arial" panose="020B0604020202020204" pitchFamily="34" charset="0"/>
              <a:buAutoNum type="arabicPeriod"/>
            </a:pPr>
            <a:endParaRPr lang="ko-KR" altLang="en-US" sz="1500" dirty="0" smtClean="0"/>
          </a:p>
        </p:txBody>
      </p:sp>
      <p:sp>
        <p:nvSpPr>
          <p:cNvPr id="40" name="직사각형 39"/>
          <p:cNvSpPr/>
          <p:nvPr/>
        </p:nvSpPr>
        <p:spPr>
          <a:xfrm>
            <a:off x="577970" y="8614544"/>
            <a:ext cx="5805577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500" dirty="0" smtClean="0"/>
              <a:t>이 때 블루투스 모듈 옆의 스위치는 </a:t>
            </a:r>
            <a:r>
              <a:rPr lang="en-US" altLang="ko-KR" sz="1500" dirty="0" smtClean="0"/>
              <a:t>3</a:t>
            </a:r>
            <a:r>
              <a:rPr lang="ko-KR" altLang="en-US" sz="1500" dirty="0" err="1" smtClean="0"/>
              <a:t>번쪽으로</a:t>
            </a:r>
            <a:r>
              <a:rPr lang="ko-KR" altLang="en-US" sz="1500" dirty="0" smtClean="0"/>
              <a:t> 맞춤</a:t>
            </a:r>
            <a:r>
              <a:rPr lang="en-US" altLang="ko-KR" sz="1500" dirty="0" smtClean="0"/>
              <a:t>(</a:t>
            </a:r>
            <a:r>
              <a:rPr lang="ko-KR" altLang="en-US" sz="1500" dirty="0" err="1" smtClean="0"/>
              <a:t>아두이노</a:t>
            </a:r>
            <a:r>
              <a:rPr lang="ko-KR" altLang="en-US" sz="1500" dirty="0" smtClean="0"/>
              <a:t> 메가 사용 시</a:t>
            </a:r>
            <a:r>
              <a:rPr lang="en-US" altLang="ko-KR" sz="1500" dirty="0" smtClean="0"/>
              <a:t>), </a:t>
            </a:r>
            <a:r>
              <a:rPr lang="ko-KR" altLang="en-US" sz="1500" dirty="0" smtClean="0"/>
              <a:t>만약 </a:t>
            </a:r>
            <a:r>
              <a:rPr lang="ko-KR" altLang="en-US" sz="1500" dirty="0" err="1" smtClean="0"/>
              <a:t>아두이노</a:t>
            </a:r>
            <a:r>
              <a:rPr lang="ko-KR" altLang="en-US" sz="1500" dirty="0" smtClean="0"/>
              <a:t> </a:t>
            </a:r>
            <a:r>
              <a:rPr lang="ko-KR" altLang="en-US" sz="1500" dirty="0" err="1" smtClean="0"/>
              <a:t>우노를</a:t>
            </a:r>
            <a:r>
              <a:rPr lang="ko-KR" altLang="en-US" sz="1500" dirty="0" smtClean="0"/>
              <a:t> 사용한다면 </a:t>
            </a:r>
            <a:r>
              <a:rPr lang="en-US" altLang="ko-KR" sz="1500" dirty="0" smtClean="0"/>
              <a:t>1</a:t>
            </a:r>
            <a:r>
              <a:rPr lang="ko-KR" altLang="en-US" sz="1500" dirty="0" err="1" smtClean="0"/>
              <a:t>번쪽으로</a:t>
            </a:r>
            <a:r>
              <a:rPr lang="ko-KR" altLang="en-US" sz="1500" dirty="0" smtClean="0"/>
              <a:t> 맞추고 소프트웨어시리얼</a:t>
            </a:r>
            <a:r>
              <a:rPr lang="en-US" altLang="ko-KR" sz="1500" dirty="0" smtClean="0"/>
              <a:t>(2, 3</a:t>
            </a:r>
            <a:r>
              <a:rPr lang="ko-KR" altLang="en-US" sz="1500" dirty="0" smtClean="0"/>
              <a:t>번 핀</a:t>
            </a:r>
            <a:r>
              <a:rPr lang="en-US" altLang="ko-KR" sz="1500" dirty="0" smtClean="0"/>
              <a:t>)</a:t>
            </a:r>
            <a:r>
              <a:rPr lang="ko-KR" altLang="en-US" sz="1500" dirty="0" smtClean="0"/>
              <a:t>을 사용함</a:t>
            </a:r>
            <a:r>
              <a:rPr lang="en-US" altLang="ko-KR" sz="1500" dirty="0" smtClean="0"/>
              <a:t>(</a:t>
            </a:r>
            <a:r>
              <a:rPr lang="ko-KR" altLang="en-US" sz="1500" dirty="0" smtClean="0"/>
              <a:t>코드 수정 필요</a:t>
            </a:r>
            <a:r>
              <a:rPr lang="en-US" altLang="ko-KR" sz="1500" dirty="0" smtClean="0"/>
              <a:t>)</a:t>
            </a:r>
            <a:r>
              <a:rPr lang="ko-KR" altLang="en-US" sz="1500" dirty="0" smtClean="0"/>
              <a:t> </a:t>
            </a:r>
            <a:endParaRPr lang="ko-KR" altLang="en-US" sz="1500" dirty="0"/>
          </a:p>
        </p:txBody>
      </p:sp>
      <p:sp>
        <p:nvSpPr>
          <p:cNvPr id="25" name="직사각형 24"/>
          <p:cNvSpPr/>
          <p:nvPr/>
        </p:nvSpPr>
        <p:spPr>
          <a:xfrm>
            <a:off x="3749625" y="3027621"/>
            <a:ext cx="1907325" cy="11028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1600"/>
              </a:spcBef>
            </a:pPr>
            <a:r>
              <a:rPr lang="ko-KR" altLang="en-US" sz="1300" b="1" dirty="0" err="1" smtClean="0">
                <a:solidFill>
                  <a:srgbClr val="FF0000"/>
                </a:solidFill>
              </a:rPr>
              <a:t>아두이노</a:t>
            </a:r>
            <a:r>
              <a:rPr lang="en-US" altLang="ko-KR" sz="1300" b="1" dirty="0" smtClean="0">
                <a:solidFill>
                  <a:srgbClr val="FF0000"/>
                </a:solidFill>
              </a:rPr>
              <a:t> - </a:t>
            </a:r>
            <a:r>
              <a:rPr lang="ko-KR" altLang="en-US" sz="1300" b="1" dirty="0" smtClean="0">
                <a:solidFill>
                  <a:srgbClr val="FF0000"/>
                </a:solidFill>
              </a:rPr>
              <a:t>블루투스</a:t>
            </a:r>
            <a:endParaRPr lang="en-US" altLang="ko-KR" sz="1300" b="1" dirty="0" smtClean="0">
              <a:solidFill>
                <a:srgbClr val="FF0000"/>
              </a:solidFill>
            </a:endParaRPr>
          </a:p>
          <a:p>
            <a:pPr algn="ctr">
              <a:spcBef>
                <a:spcPts val="1600"/>
              </a:spcBef>
            </a:pPr>
            <a:r>
              <a:rPr lang="en-US" altLang="ko-KR" sz="1300" b="1" dirty="0" smtClean="0">
                <a:solidFill>
                  <a:srgbClr val="FF0000"/>
                </a:solidFill>
              </a:rPr>
              <a:t>TX3</a:t>
            </a:r>
            <a:r>
              <a:rPr lang="ko-KR" altLang="en-US" sz="1300" b="1" dirty="0" smtClean="0">
                <a:solidFill>
                  <a:srgbClr val="FF0000"/>
                </a:solidFill>
              </a:rPr>
              <a:t>   </a:t>
            </a:r>
            <a:r>
              <a:rPr lang="en-US" altLang="ko-KR" sz="1300" b="1" dirty="0" smtClean="0">
                <a:solidFill>
                  <a:srgbClr val="FF0000"/>
                </a:solidFill>
              </a:rPr>
              <a:t> -    RXD</a:t>
            </a:r>
          </a:p>
          <a:p>
            <a:pPr algn="ctr">
              <a:spcBef>
                <a:spcPts val="1600"/>
              </a:spcBef>
            </a:pPr>
            <a:r>
              <a:rPr lang="en-US" altLang="ko-KR" sz="1300" b="1" dirty="0" smtClean="0">
                <a:solidFill>
                  <a:srgbClr val="FF0000"/>
                </a:solidFill>
              </a:rPr>
              <a:t>RX3</a:t>
            </a:r>
            <a:r>
              <a:rPr lang="ko-KR" altLang="en-US" sz="1300" b="1" dirty="0" smtClean="0">
                <a:solidFill>
                  <a:srgbClr val="FF0000"/>
                </a:solidFill>
              </a:rPr>
              <a:t>    </a:t>
            </a:r>
            <a:r>
              <a:rPr lang="en-US" altLang="ko-KR" sz="1300" b="1" dirty="0" smtClean="0">
                <a:solidFill>
                  <a:srgbClr val="FF0000"/>
                </a:solidFill>
              </a:rPr>
              <a:t>-    TXD</a:t>
            </a:r>
            <a:endParaRPr lang="en-US" altLang="ko-KR" sz="1300" dirty="0">
              <a:solidFill>
                <a:srgbClr val="FF0000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 flipV="1">
            <a:off x="2580550" y="7359030"/>
            <a:ext cx="1169076" cy="65869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6685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2311;p28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5644" y="7538369"/>
            <a:ext cx="2400300" cy="1628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64" name="직사각형 63"/>
          <p:cNvSpPr/>
          <p:nvPr/>
        </p:nvSpPr>
        <p:spPr>
          <a:xfrm>
            <a:off x="1661277" y="8504876"/>
            <a:ext cx="1085898" cy="2881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000" dirty="0">
              <a:solidFill>
                <a:srgbClr val="0E0D0A"/>
              </a:solidFill>
              <a:latin typeface="+mj-ea"/>
              <a:ea typeface="+mj-e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79444" y="589547"/>
            <a:ext cx="2367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⑥ </a:t>
            </a:r>
            <a:r>
              <a:rPr lang="ko-KR" altLang="en-US" dirty="0"/>
              <a:t>블루투스 이름변경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25002" y="5233510"/>
            <a:ext cx="3166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⑦ </a:t>
            </a:r>
            <a:r>
              <a:rPr lang="ko-KR" altLang="en-US" dirty="0"/>
              <a:t>변경된 블루투스 이름 확인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425002" y="1169523"/>
            <a:ext cx="6078069" cy="34987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394923" y="5761485"/>
            <a:ext cx="6078069" cy="36953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4" name="그룹 43"/>
          <p:cNvGrpSpPr/>
          <p:nvPr/>
        </p:nvGrpSpPr>
        <p:grpSpPr>
          <a:xfrm>
            <a:off x="1084863" y="1687461"/>
            <a:ext cx="4563229" cy="1310824"/>
            <a:chOff x="164297" y="1189175"/>
            <a:chExt cx="4955624" cy="1451875"/>
          </a:xfrm>
        </p:grpSpPr>
        <p:pic>
          <p:nvPicPr>
            <p:cNvPr id="45" name="Google Shape;2302;p28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64297" y="1189175"/>
              <a:ext cx="4955624" cy="14518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</p:pic>
        <p:grpSp>
          <p:nvGrpSpPr>
            <p:cNvPr id="46" name="그룹 45"/>
            <p:cNvGrpSpPr/>
            <p:nvPr/>
          </p:nvGrpSpPr>
          <p:grpSpPr>
            <a:xfrm>
              <a:off x="539775" y="1387637"/>
              <a:ext cx="599912" cy="246221"/>
              <a:chOff x="539775" y="1387637"/>
              <a:chExt cx="599912" cy="246221"/>
            </a:xfrm>
          </p:grpSpPr>
          <p:sp>
            <p:nvSpPr>
              <p:cNvPr id="47" name="직사각형 46"/>
              <p:cNvSpPr/>
              <p:nvPr/>
            </p:nvSpPr>
            <p:spPr>
              <a:xfrm>
                <a:off x="636104" y="1457739"/>
                <a:ext cx="503583" cy="11927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000" dirty="0">
                  <a:solidFill>
                    <a:srgbClr val="0E0D0A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48" name="직사각형 47"/>
              <p:cNvSpPr/>
              <p:nvPr/>
            </p:nvSpPr>
            <p:spPr>
              <a:xfrm>
                <a:off x="539775" y="1387637"/>
                <a:ext cx="457176" cy="246221"/>
              </a:xfrm>
              <a:prstGeom prst="rect">
                <a:avLst/>
              </a:prstGeom>
              <a:ln>
                <a:noFill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ko-KR" sz="1000" dirty="0">
                    <a:solidFill>
                      <a:srgbClr val="0E0D0A"/>
                    </a:solidFill>
                    <a:latin typeface="+mj-ea"/>
                  </a:rPr>
                  <a:t>MA4</a:t>
                </a:r>
                <a:endParaRPr lang="ko-KR" altLang="en-US" sz="1000" dirty="0">
                  <a:solidFill>
                    <a:srgbClr val="0E0D0A"/>
                  </a:solidFill>
                  <a:latin typeface="+mj-ea"/>
                </a:endParaRPr>
              </a:p>
            </p:txBody>
          </p:sp>
        </p:grpSp>
      </p:grpSp>
      <p:grpSp>
        <p:nvGrpSpPr>
          <p:cNvPr id="49" name="그룹 48"/>
          <p:cNvGrpSpPr/>
          <p:nvPr/>
        </p:nvGrpSpPr>
        <p:grpSpPr>
          <a:xfrm>
            <a:off x="1084864" y="3218658"/>
            <a:ext cx="4563228" cy="1367614"/>
            <a:chOff x="164298" y="3099150"/>
            <a:chExt cx="5054252" cy="1514775"/>
          </a:xfrm>
        </p:grpSpPr>
        <p:pic>
          <p:nvPicPr>
            <p:cNvPr id="50" name="Google Shape;2303;p28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64298" y="3099150"/>
              <a:ext cx="5054252" cy="15147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</p:pic>
        <p:sp>
          <p:nvSpPr>
            <p:cNvPr id="51" name="직사각형 50"/>
            <p:cNvSpPr/>
            <p:nvPr/>
          </p:nvSpPr>
          <p:spPr>
            <a:xfrm>
              <a:off x="768363" y="4134677"/>
              <a:ext cx="934541" cy="1855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1000" dirty="0">
                <a:solidFill>
                  <a:srgbClr val="0E0D0A"/>
                </a:solidFill>
                <a:latin typeface="+mj-ea"/>
                <a:ea typeface="+mj-ea"/>
              </a:endParaRPr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682511" y="4060735"/>
              <a:ext cx="484428" cy="261610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ko-KR" sz="1100" dirty="0">
                  <a:solidFill>
                    <a:srgbClr val="0E0D0A"/>
                  </a:solidFill>
                  <a:latin typeface="+mj-ea"/>
                </a:rPr>
                <a:t>MA4</a:t>
              </a:r>
              <a:endParaRPr lang="ko-KR" altLang="en-US" sz="1100" dirty="0">
                <a:solidFill>
                  <a:srgbClr val="0E0D0A"/>
                </a:solidFill>
                <a:latin typeface="+mj-ea"/>
              </a:endParaRPr>
            </a:p>
          </p:txBody>
        </p:sp>
      </p:grpSp>
      <p:sp>
        <p:nvSpPr>
          <p:cNvPr id="53" name="직사각형 52"/>
          <p:cNvSpPr/>
          <p:nvPr/>
        </p:nvSpPr>
        <p:spPr>
          <a:xfrm>
            <a:off x="688012" y="1172016"/>
            <a:ext cx="570834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1500" dirty="0"/>
              <a:t>AT+NAME</a:t>
            </a:r>
            <a:r>
              <a:rPr lang="ko-KR" altLang="en-US" sz="1500" dirty="0"/>
              <a:t>이름을 통해 </a:t>
            </a:r>
            <a:r>
              <a:rPr lang="ko-KR" altLang="en-US" sz="1500" dirty="0" smtClean="0"/>
              <a:t>블루투스 모듈의 </a:t>
            </a:r>
            <a:r>
              <a:rPr lang="ko-KR" altLang="en-US" sz="1500" dirty="0"/>
              <a:t>이름을 </a:t>
            </a:r>
            <a:r>
              <a:rPr lang="ko-KR" altLang="en-US" sz="1500" dirty="0" smtClean="0"/>
              <a:t>변경할 수 있습니다</a:t>
            </a:r>
            <a:r>
              <a:rPr lang="en-US" altLang="ko-KR" sz="1500" dirty="0" smtClean="0"/>
              <a:t>.</a:t>
            </a:r>
          </a:p>
          <a:p>
            <a:pPr lvl="0"/>
            <a:r>
              <a:rPr lang="en-US" altLang="ko-KR" sz="1500" dirty="0" smtClean="0"/>
              <a:t>(</a:t>
            </a:r>
            <a:r>
              <a:rPr lang="ko-KR" altLang="en-US" sz="1500" dirty="0"/>
              <a:t>블루투스 이름 기본값은 </a:t>
            </a:r>
            <a:r>
              <a:rPr lang="en-US" altLang="ko-KR" sz="1500" dirty="0"/>
              <a:t>MLT-BT05)</a:t>
            </a:r>
            <a:endParaRPr lang="ko-KR" altLang="en-US" sz="1500" dirty="0"/>
          </a:p>
        </p:txBody>
      </p:sp>
      <p:sp>
        <p:nvSpPr>
          <p:cNvPr id="54" name="직사각형 53"/>
          <p:cNvSpPr/>
          <p:nvPr/>
        </p:nvSpPr>
        <p:spPr>
          <a:xfrm>
            <a:off x="2420185" y="2602930"/>
            <a:ext cx="3429000" cy="55399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" altLang="ko-KR" sz="1500" dirty="0" smtClean="0"/>
              <a:t>AT+NAMEMA4 라고 입력하면</a:t>
            </a:r>
          </a:p>
          <a:p>
            <a:r>
              <a:rPr lang="en" altLang="ko-KR" sz="1500" dirty="0" smtClean="0">
                <a:solidFill>
                  <a:srgbClr val="FF0000"/>
                </a:solidFill>
              </a:rPr>
              <a:t>(</a:t>
            </a:r>
            <a:r>
              <a:rPr lang="en-US" altLang="ko-KR" sz="1500" dirty="0" smtClean="0">
                <a:solidFill>
                  <a:srgbClr val="FF0000"/>
                </a:solidFill>
              </a:rPr>
              <a:t>AT+NAME </a:t>
            </a:r>
            <a:r>
              <a:rPr lang="ko-KR" altLang="en-US" sz="1500" dirty="0" smtClean="0">
                <a:solidFill>
                  <a:srgbClr val="FF0000"/>
                </a:solidFill>
              </a:rPr>
              <a:t>뒤에 공백 제거</a:t>
            </a:r>
            <a:r>
              <a:rPr lang="en-US" altLang="ko-KR" sz="1500" dirty="0" smtClean="0">
                <a:solidFill>
                  <a:srgbClr val="FF0000"/>
                </a:solidFill>
              </a:rPr>
              <a:t>)</a:t>
            </a:r>
            <a:endParaRPr lang="ko-KR" altLang="en-US" sz="1500" dirty="0">
              <a:solidFill>
                <a:srgbClr val="FF0000"/>
              </a:solidFill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2551506" y="4114320"/>
            <a:ext cx="3429000" cy="3231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500" dirty="0" smtClean="0"/>
              <a:t>블루투스 이름이 </a:t>
            </a:r>
            <a:r>
              <a:rPr lang="en" altLang="ko-KR" sz="1500" dirty="0" smtClean="0"/>
              <a:t>MA4 라고 </a:t>
            </a:r>
            <a:r>
              <a:rPr lang="ko-KR" altLang="en-US" sz="1500" dirty="0" smtClean="0"/>
              <a:t>검색됨</a:t>
            </a:r>
            <a:endParaRPr lang="ko-KR" altLang="en-US" sz="1500" dirty="0"/>
          </a:p>
        </p:txBody>
      </p:sp>
      <p:pic>
        <p:nvPicPr>
          <p:cNvPr id="60" name="Google Shape;2310;p28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5644" y="6002335"/>
            <a:ext cx="4904550" cy="136621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62" name="직사각형 61"/>
          <p:cNvSpPr/>
          <p:nvPr/>
        </p:nvSpPr>
        <p:spPr>
          <a:xfrm>
            <a:off x="1559708" y="8502777"/>
            <a:ext cx="621818" cy="292388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1300" dirty="0">
                <a:solidFill>
                  <a:srgbClr val="0E0D0A"/>
                </a:solidFill>
                <a:latin typeface="+mj-ea"/>
              </a:rPr>
              <a:t>MA4</a:t>
            </a:r>
            <a:endParaRPr lang="ko-KR" altLang="en-US" sz="1300" dirty="0">
              <a:solidFill>
                <a:srgbClr val="0E0D0A"/>
              </a:solidFill>
              <a:latin typeface="+mj-ea"/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3542184" y="7918965"/>
            <a:ext cx="3429000" cy="784830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n-US" altLang="ko-KR" sz="1500" dirty="0"/>
              <a:t>AT+NAME </a:t>
            </a:r>
            <a:r>
              <a:rPr lang="ko-KR" altLang="en-US" sz="1500" dirty="0" smtClean="0"/>
              <a:t>명령어를 입력하면</a:t>
            </a:r>
            <a:endParaRPr lang="en-US" altLang="ko-KR" sz="1500" dirty="0" smtClean="0"/>
          </a:p>
          <a:p>
            <a:pPr lvl="0"/>
            <a:r>
              <a:rPr lang="ko-KR" altLang="en-US" sz="1500" dirty="0" smtClean="0"/>
              <a:t>현재 </a:t>
            </a:r>
            <a:r>
              <a:rPr lang="ko-KR" altLang="en-US" sz="1500" dirty="0"/>
              <a:t>블루투스 모듈의 이름을 </a:t>
            </a:r>
            <a:endParaRPr lang="en-US" altLang="ko-KR" sz="1500" dirty="0" smtClean="0"/>
          </a:p>
          <a:p>
            <a:pPr lvl="0"/>
            <a:r>
              <a:rPr lang="ko-KR" altLang="en-US" sz="1500" dirty="0" smtClean="0"/>
              <a:t>확인할 </a:t>
            </a:r>
            <a:r>
              <a:rPr lang="ko-KR" altLang="en-US" sz="1500" dirty="0"/>
              <a:t>수 </a:t>
            </a:r>
            <a:r>
              <a:rPr lang="ko-KR" altLang="en-US" sz="1500" dirty="0" smtClean="0"/>
              <a:t>있음</a:t>
            </a:r>
            <a:endParaRPr lang="ko-KR" altLang="en-US" sz="1500" dirty="0"/>
          </a:p>
        </p:txBody>
      </p:sp>
    </p:spTree>
    <p:extLst>
      <p:ext uri="{BB962C8B-B14F-4D97-AF65-F5344CB8AC3E}">
        <p14:creationId xmlns:p14="http://schemas.microsoft.com/office/powerpoint/2010/main" val="3292285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246" y="1223848"/>
            <a:ext cx="1604065" cy="338718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79444" y="589547"/>
            <a:ext cx="4657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⑧ </a:t>
            </a:r>
            <a:r>
              <a:rPr lang="ko-KR" altLang="en-US" dirty="0"/>
              <a:t>스마트폰에서 </a:t>
            </a:r>
            <a:r>
              <a:rPr lang="ko-KR" altLang="en-US" dirty="0" smtClean="0"/>
              <a:t>변경된 블루투스 이름 확인 </a:t>
            </a:r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425002" y="1169523"/>
            <a:ext cx="6078069" cy="34987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 flipV="1">
            <a:off x="1040457" y="3705632"/>
            <a:ext cx="757512" cy="28875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2863691" y="3082384"/>
            <a:ext cx="3429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ko-KR" altLang="en-US" sz="1500" dirty="0"/>
              <a:t>변경된 블루투스 모듈의</a:t>
            </a:r>
            <a:endParaRPr lang="en-US" altLang="ko-KR" sz="1500" dirty="0"/>
          </a:p>
          <a:p>
            <a:pPr lvl="0"/>
            <a:r>
              <a:rPr lang="ko-KR" altLang="en-US" sz="1500" dirty="0"/>
              <a:t>이름이 스마트폰에서 검색되는</a:t>
            </a:r>
            <a:endParaRPr lang="en-US" altLang="ko-KR" sz="1500" dirty="0"/>
          </a:p>
          <a:p>
            <a:pPr lvl="0"/>
            <a:r>
              <a:rPr lang="ko-KR" altLang="en-US" sz="1500" dirty="0"/>
              <a:t>것을 확인할 수 </a:t>
            </a:r>
            <a:r>
              <a:rPr lang="ko-KR" altLang="en-US" sz="1500" dirty="0" smtClean="0"/>
              <a:t>있습니다</a:t>
            </a:r>
            <a:r>
              <a:rPr lang="en-US" altLang="ko-KR" sz="1500" dirty="0" smtClean="0"/>
              <a:t>.</a:t>
            </a:r>
          </a:p>
          <a:p>
            <a:pPr lvl="0"/>
            <a:endParaRPr lang="en-US" altLang="ko-KR" sz="1500" dirty="0"/>
          </a:p>
          <a:p>
            <a:pPr lvl="0"/>
            <a:r>
              <a:rPr lang="ko-KR" altLang="en-US" sz="1500" dirty="0"/>
              <a:t>검색이 잘 되면 따로 등록하지 않아도 앱을 통해 바로 </a:t>
            </a:r>
            <a:r>
              <a:rPr lang="ko-KR" altLang="en-US" sz="1500" dirty="0" smtClean="0"/>
              <a:t>연결 가능합니다</a:t>
            </a:r>
            <a:r>
              <a:rPr lang="en-US" altLang="ko-KR" sz="1500" dirty="0" smtClean="0"/>
              <a:t>.</a:t>
            </a:r>
            <a:endParaRPr lang="ko-KR" altLang="en-US" sz="1500" dirty="0"/>
          </a:p>
        </p:txBody>
      </p:sp>
      <p:sp>
        <p:nvSpPr>
          <p:cNvPr id="26" name="직사각형 25"/>
          <p:cNvSpPr/>
          <p:nvPr/>
        </p:nvSpPr>
        <p:spPr>
          <a:xfrm>
            <a:off x="425002" y="5675526"/>
            <a:ext cx="6078069" cy="36953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903" y="5710732"/>
            <a:ext cx="3163300" cy="3660130"/>
          </a:xfrm>
          <a:prstGeom prst="rect">
            <a:avLst/>
          </a:prstGeom>
        </p:spPr>
      </p:pic>
      <p:sp>
        <p:nvSpPr>
          <p:cNvPr id="31" name="직사각형 30"/>
          <p:cNvSpPr/>
          <p:nvPr/>
        </p:nvSpPr>
        <p:spPr>
          <a:xfrm>
            <a:off x="4043175" y="8160159"/>
            <a:ext cx="215040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1500" dirty="0" smtClean="0"/>
              <a:t>AT+HELP </a:t>
            </a:r>
            <a:r>
              <a:rPr lang="ko-KR" altLang="en-US" sz="1500" dirty="0" smtClean="0"/>
              <a:t>명령어를 통해 </a:t>
            </a:r>
            <a:r>
              <a:rPr lang="en-US" altLang="ko-KR" sz="1500" dirty="0" smtClean="0"/>
              <a:t>AT Command</a:t>
            </a:r>
            <a:r>
              <a:rPr lang="ko-KR" altLang="en-US" sz="1500" dirty="0" smtClean="0"/>
              <a:t>로 설정할 수 있는 모든 기능을 확인할 수 있습니다</a:t>
            </a:r>
            <a:r>
              <a:rPr lang="en-US" altLang="ko-KR" sz="1500" dirty="0" smtClean="0"/>
              <a:t>.</a:t>
            </a:r>
            <a:endParaRPr lang="ko-KR" altLang="en-US" sz="1500" dirty="0"/>
          </a:p>
        </p:txBody>
      </p:sp>
      <p:sp>
        <p:nvSpPr>
          <p:cNvPr id="14" name="TextBox 13"/>
          <p:cNvSpPr txBox="1"/>
          <p:nvPr/>
        </p:nvSpPr>
        <p:spPr>
          <a:xfrm>
            <a:off x="479444" y="5166883"/>
            <a:ext cx="2133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⑨</a:t>
            </a:r>
            <a:r>
              <a:rPr lang="en-US" altLang="ko-KR" dirty="0" smtClean="0"/>
              <a:t> AT</a:t>
            </a:r>
            <a:r>
              <a:rPr lang="ko-KR" altLang="en-US" dirty="0" smtClean="0"/>
              <a:t>커맨드 도움말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55419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1260</TotalTime>
  <Words>1373</Words>
  <Application>Microsoft Office PowerPoint</Application>
  <PresentationFormat>A4 용지(210x297mm)</PresentationFormat>
  <Paragraphs>218</Paragraphs>
  <Slides>28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5" baseType="lpstr">
      <vt:lpstr>Open Sans</vt:lpstr>
      <vt:lpstr>고양덕양 B</vt:lpstr>
      <vt:lpstr>맑은 고딕</vt:lpstr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wjbj0527@gmail.com</dc:creator>
  <cp:lastModifiedBy>mtinet</cp:lastModifiedBy>
  <cp:revision>82</cp:revision>
  <cp:lastPrinted>2021-02-15T07:29:43Z</cp:lastPrinted>
  <dcterms:created xsi:type="dcterms:W3CDTF">2021-02-09T05:43:03Z</dcterms:created>
  <dcterms:modified xsi:type="dcterms:W3CDTF">2021-05-08T00:16:20Z</dcterms:modified>
</cp:coreProperties>
</file>